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4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4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9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6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4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1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6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1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7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E4613-DA1C-4040-BF75-8F121E3B097C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4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chas.org/2018/06/11/dchas-lab-risk-assessment-video-availabl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safety.caltech.edu/documents/28-chemical_hygiene_pla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7954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Incident Summary for CCE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Academic Year 2017-current </a:t>
            </a:r>
          </a:p>
        </p:txBody>
      </p:sp>
    </p:spTree>
    <p:extLst>
      <p:ext uri="{BB962C8B-B14F-4D97-AF65-F5344CB8AC3E}">
        <p14:creationId xmlns:p14="http://schemas.microsoft.com/office/powerpoint/2010/main" val="333866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333" y="140683"/>
            <a:ext cx="7886700" cy="915034"/>
          </a:xfrm>
        </p:spPr>
        <p:txBody>
          <a:bodyPr/>
          <a:lstStyle/>
          <a:p>
            <a:r>
              <a:rPr lang="en-US" b="1" dirty="0" smtClean="0"/>
              <a:t>Overview of Incidents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333" y="1690689"/>
            <a:ext cx="834909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205061"/>
              </p:ext>
            </p:extLst>
          </p:nvPr>
        </p:nvGraphicFramePr>
        <p:xfrm>
          <a:off x="1404675" y="1522629"/>
          <a:ext cx="6514410" cy="2690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470">
                  <a:extLst>
                    <a:ext uri="{9D8B030D-6E8A-4147-A177-3AD203B41FA5}">
                      <a16:colId xmlns:a16="http://schemas.microsoft.com/office/drawing/2014/main" val="4057692766"/>
                    </a:ext>
                  </a:extLst>
                </a:gridCol>
                <a:gridCol w="2171470">
                  <a:extLst>
                    <a:ext uri="{9D8B030D-6E8A-4147-A177-3AD203B41FA5}">
                      <a16:colId xmlns:a16="http://schemas.microsoft.com/office/drawing/2014/main" val="2261355077"/>
                    </a:ext>
                  </a:extLst>
                </a:gridCol>
                <a:gridCol w="2171470">
                  <a:extLst>
                    <a:ext uri="{9D8B030D-6E8A-4147-A177-3AD203B41FA5}">
                      <a16:colId xmlns:a16="http://schemas.microsoft.com/office/drawing/2014/main" val="1565733225"/>
                    </a:ext>
                  </a:extLst>
                </a:gridCol>
              </a:tblGrid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Incident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for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for current Quarter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73515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Equipment 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26900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 Exposure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816748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 Spills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588526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Injuries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816643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Fires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576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8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61" y="173934"/>
            <a:ext cx="7886700" cy="74046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Chemical Spills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333" y="4031673"/>
            <a:ext cx="8091402" cy="57939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	</a:t>
            </a:r>
          </a:p>
          <a:p>
            <a:pPr marL="0" indent="0" algn="just">
              <a:buNone/>
            </a:pPr>
            <a:r>
              <a:rPr lang="en-US" sz="1800" b="1" dirty="0" smtClean="0"/>
              <a:t>Vanillin: </a:t>
            </a:r>
            <a:r>
              <a:rPr lang="en-US" sz="1800" dirty="0" smtClean="0"/>
              <a:t>mixture of vanillin in ethanol and 1% sulfuric acid fell out of flammables cabinet when door was opened.  No exposure or injury</a:t>
            </a:r>
          </a:p>
          <a:p>
            <a:pPr marL="0" indent="0" algn="just">
              <a:buNone/>
            </a:pPr>
            <a:r>
              <a:rPr lang="en-US" sz="1800" b="1" dirty="0" smtClean="0"/>
              <a:t>	</a:t>
            </a:r>
          </a:p>
          <a:p>
            <a:pPr marL="0" indent="0" algn="just">
              <a:buNone/>
            </a:pPr>
            <a:r>
              <a:rPr lang="en-US" sz="1800" b="1" dirty="0" smtClean="0"/>
              <a:t>COD:</a:t>
            </a:r>
            <a:r>
              <a:rPr lang="en-US" sz="1800" dirty="0" smtClean="0"/>
              <a:t> Small quantity (10 mL) fell out of refrigerator when door was opened. Highly odorous chemical caused smell in entire building.</a:t>
            </a:r>
          </a:p>
          <a:p>
            <a:pPr marL="0" indent="0">
              <a:buNone/>
            </a:pPr>
            <a:r>
              <a:rPr lang="en-US" sz="1800" b="1" dirty="0" smtClean="0"/>
              <a:t>		</a:t>
            </a:r>
            <a:endParaRPr lang="en-US" sz="18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1026" name="Picture 2" descr="Screen Shot 2018-06-01 at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33" y="1710668"/>
            <a:ext cx="1910356" cy="254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0460" y="850870"/>
            <a:ext cx="7886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B-Iodo-9-BBN: </a:t>
            </a:r>
            <a:r>
              <a:rPr lang="en-US" dirty="0" err="1"/>
              <a:t>Schlenk</a:t>
            </a:r>
            <a:r>
              <a:rPr lang="en-US" dirty="0"/>
              <a:t> flask fell out of chemical storage cabinet when door was </a:t>
            </a:r>
            <a:r>
              <a:rPr lang="en-US" dirty="0" smtClean="0"/>
              <a:t>opened </a:t>
            </a:r>
            <a:r>
              <a:rPr lang="en-US" dirty="0"/>
              <a:t>and broke on the ground.  Spill generated HI fumes.  No exposure or injury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7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7184"/>
            <a:ext cx="7886700" cy="906721"/>
          </a:xfrm>
        </p:spPr>
        <p:txBody>
          <a:bodyPr/>
          <a:lstStyle/>
          <a:p>
            <a:r>
              <a:rPr lang="en-US" b="1" dirty="0" smtClean="0"/>
              <a:t>Lessons Learned from Spills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7978"/>
            <a:ext cx="7886700" cy="454062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Proper response to incidents is essential for minimizing impact from spills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Perform regular clean outs/purge old or unused chemicals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Store </a:t>
            </a:r>
            <a:r>
              <a:rPr lang="en-US" dirty="0"/>
              <a:t>chemical containers in a secure </a:t>
            </a:r>
            <a:r>
              <a:rPr lang="en-US" dirty="0" smtClean="0"/>
              <a:t>manner (utilize </a:t>
            </a:r>
            <a:r>
              <a:rPr lang="en-US" dirty="0"/>
              <a:t>secondary </a:t>
            </a:r>
            <a:r>
              <a:rPr lang="en-US" dirty="0" smtClean="0"/>
              <a:t>containment, do not stack containers)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a spill occurs and there is an inhalation risk or odor, secure area and close doors to lab, evacuate if necessary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EHS </a:t>
            </a:r>
            <a:r>
              <a:rPr lang="en-US" dirty="0"/>
              <a:t>to notify Division asap so that building occupants </a:t>
            </a:r>
            <a:r>
              <a:rPr lang="en-US" dirty="0" smtClean="0"/>
              <a:t>can be </a:t>
            </a:r>
            <a:r>
              <a:rPr lang="en-US" dirty="0"/>
              <a:t>notified of spill if it may </a:t>
            </a:r>
            <a:r>
              <a:rPr lang="en-US" dirty="0" smtClean="0"/>
              <a:t>affect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0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61" y="173934"/>
            <a:ext cx="7886700" cy="74046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Chemical Waste Spills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461" y="1030779"/>
            <a:ext cx="7886700" cy="57191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 smtClean="0"/>
              <a:t>Broken waste container: </a:t>
            </a:r>
            <a:r>
              <a:rPr lang="en-US" sz="2000" dirty="0" smtClean="0"/>
              <a:t>Glass container broke, possibly from being struck, spilling contents into secondary containment. Contained in a fume hood</a:t>
            </a:r>
          </a:p>
          <a:p>
            <a:pPr marL="0" indent="0" algn="just">
              <a:buNone/>
            </a:pPr>
            <a:r>
              <a:rPr lang="en-US" sz="2000" dirty="0"/>
              <a:t>	</a:t>
            </a:r>
            <a:r>
              <a:rPr lang="en-US" sz="2000" dirty="0" smtClean="0"/>
              <a:t>-Ensure waste areas are not overfilled</a:t>
            </a:r>
          </a:p>
          <a:p>
            <a:pPr marL="0" indent="0" algn="just">
              <a:buNone/>
            </a:pPr>
            <a:r>
              <a:rPr lang="en-US" sz="2000" dirty="0"/>
              <a:t>	</a:t>
            </a:r>
            <a:r>
              <a:rPr lang="en-US" sz="2000" dirty="0" smtClean="0"/>
              <a:t>-Use secondary containment for waste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b="1" dirty="0" smtClean="0"/>
              <a:t>Broken waste container: </a:t>
            </a:r>
            <a:r>
              <a:rPr lang="en-US" sz="2000" dirty="0" smtClean="0"/>
              <a:t>Glass container broke in flammables cabinet for waste accumulation. Likely broke due to internal pressure from being overfilled with solvent and/or from collecting cooled solvents.</a:t>
            </a:r>
          </a:p>
          <a:p>
            <a:pPr marL="0" indent="0" algn="just">
              <a:buNone/>
            </a:pPr>
            <a:r>
              <a:rPr lang="en-US" sz="2000" dirty="0"/>
              <a:t>	</a:t>
            </a:r>
            <a:r>
              <a:rPr lang="en-US" sz="2000" dirty="0" smtClean="0"/>
              <a:t>-</a:t>
            </a:r>
            <a:r>
              <a:rPr lang="en-US" sz="2000" dirty="0"/>
              <a:t>Lab response was </a:t>
            </a:r>
            <a:r>
              <a:rPr lang="en-US" sz="2000" dirty="0" smtClean="0"/>
              <a:t>excellent</a:t>
            </a:r>
          </a:p>
          <a:p>
            <a:pPr marL="0" indent="0" algn="just">
              <a:buNone/>
            </a:pPr>
            <a:r>
              <a:rPr lang="en-US" sz="2000" dirty="0"/>
              <a:t>	</a:t>
            </a:r>
            <a:r>
              <a:rPr lang="en-US" sz="2000" dirty="0" smtClean="0"/>
              <a:t>-Only fill waste containers to 90 percent capacity</a:t>
            </a:r>
          </a:p>
          <a:p>
            <a:pPr marL="0" indent="0" algn="just">
              <a:buNone/>
            </a:pPr>
            <a:r>
              <a:rPr lang="en-US" sz="2000" dirty="0"/>
              <a:t>	</a:t>
            </a:r>
            <a:r>
              <a:rPr lang="en-US" sz="2000" dirty="0" smtClean="0"/>
              <a:t>-Do not add cold solvents to waste container and seal 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3616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6598"/>
          </a:xfrm>
        </p:spPr>
        <p:txBody>
          <a:bodyPr/>
          <a:lstStyle/>
          <a:p>
            <a:r>
              <a:rPr lang="en-US" b="1" dirty="0" smtClean="0"/>
              <a:t>Lessons Learned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1725"/>
            <a:ext cx="7886700" cy="4614169"/>
          </a:xfrm>
        </p:spPr>
        <p:txBody>
          <a:bodyPr/>
          <a:lstStyle/>
          <a:p>
            <a:pPr algn="just"/>
            <a:r>
              <a:rPr lang="en-US" sz="2400" b="1" dirty="0"/>
              <a:t>Overall lesson learned</a:t>
            </a:r>
            <a:r>
              <a:rPr lang="en-US" sz="2400" dirty="0"/>
              <a:t>: Need to establish a culture where researchers identify hazards, assess risks, and mitigate those risks prior to doing work.  Safety in not an ‘extra’, it’s integrated into the way we do </a:t>
            </a:r>
            <a:r>
              <a:rPr lang="en-US" sz="2400" dirty="0" smtClean="0"/>
              <a:t>research</a:t>
            </a:r>
          </a:p>
          <a:p>
            <a:pPr marL="0" indent="0">
              <a:buNone/>
            </a:pPr>
            <a:r>
              <a:rPr lang="en-US" sz="2400" dirty="0" smtClean="0"/>
              <a:t>ACS </a:t>
            </a:r>
            <a:r>
              <a:rPr lang="en-US" sz="2400" dirty="0"/>
              <a:t>Risk Assessment video: </a:t>
            </a: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dchas.org/2018/06/11/dchas-lab-risk-assessment-video-available/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Housekeeping (clutter, proper storage, purge unneeded chemicals, waste management) must be maintained for a safe environment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06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584" y="140684"/>
            <a:ext cx="7886700" cy="1014124"/>
          </a:xfrm>
        </p:spPr>
        <p:txBody>
          <a:bodyPr/>
          <a:lstStyle/>
          <a:p>
            <a:r>
              <a:rPr lang="en-US" b="1" dirty="0" smtClean="0"/>
              <a:t>PFD: Power Strip Use in Labs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584" y="1098278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PFD recently informed Caltech that power strips used inside of fume hoods must be rated for use in a flammable environment</a:t>
            </a:r>
          </a:p>
          <a:p>
            <a:pPr marL="0" indent="0" algn="just">
              <a:buNone/>
            </a:pPr>
            <a:r>
              <a:rPr lang="en-US" sz="2400" dirty="0"/>
              <a:t>	</a:t>
            </a:r>
            <a:r>
              <a:rPr lang="en-US" sz="2400" dirty="0" smtClean="0"/>
              <a:t>-The common commercial power strip does not 	meet these requirements</a:t>
            </a:r>
          </a:p>
          <a:p>
            <a:pPr marL="0" indent="0" algn="just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-No </a:t>
            </a:r>
            <a:r>
              <a:rPr lang="en-US" sz="2400" dirty="0" smtClean="0"/>
              <a:t>longer can just elevate power strip</a:t>
            </a:r>
          </a:p>
          <a:p>
            <a:pPr marL="0" indent="0" algn="just">
              <a:buNone/>
            </a:pPr>
            <a:r>
              <a:rPr lang="en-US" sz="2400" dirty="0"/>
              <a:t>	</a:t>
            </a:r>
            <a:r>
              <a:rPr lang="en-US" sz="2400" dirty="0" smtClean="0"/>
              <a:t>-Can have power strips outside of the hood as 	long as other safety aspects addressed 	(overloading, secure away from liquids/spills)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166" y="4522122"/>
            <a:ext cx="2169535" cy="216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56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61" y="182247"/>
            <a:ext cx="7886700" cy="890096"/>
          </a:xfrm>
        </p:spPr>
        <p:txBody>
          <a:bodyPr/>
          <a:lstStyle/>
          <a:p>
            <a:r>
              <a:rPr lang="en-US" b="1" dirty="0" smtClean="0"/>
              <a:t>Updated Chemical Hygiene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461" y="1072342"/>
            <a:ext cx="7886700" cy="5444836"/>
          </a:xfrm>
        </p:spPr>
        <p:txBody>
          <a:bodyPr>
            <a:noAutofit/>
          </a:bodyPr>
          <a:lstStyle/>
          <a:p>
            <a:r>
              <a:rPr lang="en-US" sz="2400" dirty="0" smtClean="0"/>
              <a:t>An updated campus Chemical Hygiene Plan is posted on Safety’s website:</a:t>
            </a:r>
          </a:p>
          <a:p>
            <a:pPr marL="0" indent="0" algn="ctr">
              <a:buNone/>
            </a:pP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www.safety.caltech.edu/documents/28-chemical_hygiene_plan.pdf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Lab members need to know how to access document and need to know sections that apply to them</a:t>
            </a:r>
            <a:endParaRPr lang="en-US" sz="2400" dirty="0"/>
          </a:p>
        </p:txBody>
      </p:sp>
      <p:pic>
        <p:nvPicPr>
          <p:cNvPr id="4" name="Picture 3" descr="California Institute of Technology - 28-chemical_hygiene_plan.pdf - Mozilla Firefox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75" t="10611" r="30727" b="642"/>
          <a:stretch/>
        </p:blipFill>
        <p:spPr>
          <a:xfrm>
            <a:off x="3536906" y="2626822"/>
            <a:ext cx="2114947" cy="261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98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</TotalTime>
  <Words>316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Incident Summary for CCE  </vt:lpstr>
      <vt:lpstr>Overview of Incidents</vt:lpstr>
      <vt:lpstr>Chemical Spills</vt:lpstr>
      <vt:lpstr>Lessons Learned from Spills</vt:lpstr>
      <vt:lpstr>Chemical Waste Spills</vt:lpstr>
      <vt:lpstr>Lessons Learned</vt:lpstr>
      <vt:lpstr>PFD: Power Strip Use in Labs</vt:lpstr>
      <vt:lpstr>Updated Chemical Hygiene Plan</vt:lpstr>
    </vt:vector>
  </TitlesOfParts>
  <Company>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Siladke, Nathan A.</dc:creator>
  <cp:lastModifiedBy>Siladke, Nathan A.</cp:lastModifiedBy>
  <cp:revision>22</cp:revision>
  <dcterms:created xsi:type="dcterms:W3CDTF">2018-08-29T19:21:06Z</dcterms:created>
  <dcterms:modified xsi:type="dcterms:W3CDTF">2018-08-31T15:40:07Z</dcterms:modified>
</cp:coreProperties>
</file>