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3" r:id="rId4"/>
    <p:sldId id="268" r:id="rId5"/>
    <p:sldId id="265" r:id="rId6"/>
    <p:sldId id="264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4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2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9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0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6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6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94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817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6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17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9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E4613-DA1C-4040-BF75-8F121E3B097C}" type="datetimeFigureOut">
              <a:rPr lang="en-US" smtClean="0"/>
              <a:t>5/31/2019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2F4CA-6B22-458E-A68F-C5237372B8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42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79540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Incident Summary for CCE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2019-current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6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333" y="140683"/>
            <a:ext cx="7886700" cy="915034"/>
          </a:xfrm>
        </p:spPr>
        <p:txBody>
          <a:bodyPr/>
          <a:lstStyle/>
          <a:p>
            <a:r>
              <a:rPr lang="en-US" b="1" dirty="0" smtClean="0"/>
              <a:t>Overview of Incidents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333" y="1690689"/>
            <a:ext cx="834909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78674"/>
              </p:ext>
            </p:extLst>
          </p:nvPr>
        </p:nvGraphicFramePr>
        <p:xfrm>
          <a:off x="1922748" y="1515841"/>
          <a:ext cx="5478264" cy="3330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1732">
                  <a:extLst>
                    <a:ext uri="{9D8B030D-6E8A-4147-A177-3AD203B41FA5}">
                      <a16:colId xmlns:a16="http://schemas.microsoft.com/office/drawing/2014/main" val="4057692766"/>
                    </a:ext>
                  </a:extLst>
                </a:gridCol>
                <a:gridCol w="1745673">
                  <a:extLst>
                    <a:ext uri="{9D8B030D-6E8A-4147-A177-3AD203B41FA5}">
                      <a16:colId xmlns:a16="http://schemas.microsoft.com/office/drawing/2014/main" val="1565733225"/>
                    </a:ext>
                  </a:extLst>
                </a:gridCol>
                <a:gridCol w="1670859">
                  <a:extLst>
                    <a:ext uri="{9D8B030D-6E8A-4147-A177-3AD203B41FA5}">
                      <a16:colId xmlns:a16="http://schemas.microsoft.com/office/drawing/2014/main" val="1881839439"/>
                    </a:ext>
                  </a:extLst>
                </a:gridCol>
              </a:tblGrid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Incident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for</a:t>
                      </a:r>
                      <a:r>
                        <a:rPr lang="en-US" baseline="0" dirty="0" smtClean="0"/>
                        <a:t> Current Quarter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for Academic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73515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Equipment related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926900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 Exposures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816748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Biohazard Exposure</a:t>
                      </a:r>
                    </a:p>
                    <a:p>
                      <a:r>
                        <a:rPr lang="en-US" dirty="0" smtClean="0"/>
                        <a:t>(potential)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9548697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Chemical Spills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588526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Injuries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816643"/>
                  </a:ext>
                </a:extLst>
              </a:tr>
              <a:tr h="410018">
                <a:tc>
                  <a:txBody>
                    <a:bodyPr/>
                    <a:lstStyle/>
                    <a:p>
                      <a:r>
                        <a:rPr lang="en-US" dirty="0" smtClean="0"/>
                        <a:t>Fires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57687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94759" y="4867363"/>
            <a:ext cx="34718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Current Quarter: 3/2019 to current</a:t>
            </a:r>
          </a:p>
          <a:p>
            <a:r>
              <a:rPr lang="en-US" dirty="0" smtClean="0"/>
              <a:t>Academic Year: 9/2018 to current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88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897" y="65869"/>
            <a:ext cx="7886700" cy="1031412"/>
          </a:xfrm>
        </p:spPr>
        <p:txBody>
          <a:bodyPr/>
          <a:lstStyle/>
          <a:p>
            <a:r>
              <a:rPr lang="en-US" dirty="0" smtClean="0"/>
              <a:t>Chemical Exposures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897" y="1097281"/>
            <a:ext cx="7886700" cy="5760719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Solvent splash from overfilled waste bottle</a:t>
            </a:r>
            <a:r>
              <a:rPr lang="en-US" sz="2000" dirty="0" smtClean="0"/>
              <a:t>: Researcher’s arm was exposed to solvent waste when attempting to switch funnel from an overfilled waste container to a new one.  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-90% container capacity is considered full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-lab implementing a weekly inspection of waste containers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b="1" dirty="0" smtClean="0"/>
              <a:t>Splash from syringe: </a:t>
            </a:r>
            <a:r>
              <a:rPr lang="en-US" sz="2000" dirty="0" smtClean="0"/>
              <a:t>Researcher was splashed with solvent on hands and face when running a column using a syringe. Excessive pressure was used to push solvent into column when syringe came loose.  PPE prevented most contact with solvent. 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-Material dissolved in solvent crashed out and clogged syringe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-Do not apply excessive pressure on syringes, usually means 	something is blocking flow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44092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461" y="207184"/>
            <a:ext cx="7886700" cy="998161"/>
          </a:xfrm>
        </p:spPr>
        <p:txBody>
          <a:bodyPr/>
          <a:lstStyle/>
          <a:p>
            <a:r>
              <a:rPr lang="en-US" dirty="0" smtClean="0"/>
              <a:t>Chemical Exposures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461" y="1205345"/>
            <a:ext cx="7886700" cy="4995950"/>
          </a:xfrm>
        </p:spPr>
        <p:txBody>
          <a:bodyPr/>
          <a:lstStyle/>
          <a:p>
            <a:r>
              <a:rPr lang="en-US" sz="2400" b="1" dirty="0"/>
              <a:t>Autoclaved Nitric Acid</a:t>
            </a:r>
            <a:r>
              <a:rPr lang="en-US" sz="2400" b="1" dirty="0" smtClean="0"/>
              <a:t>:  </a:t>
            </a:r>
            <a:r>
              <a:rPr lang="en-US" sz="2000" dirty="0" smtClean="0"/>
              <a:t>Upon </a:t>
            </a:r>
            <a:r>
              <a:rPr lang="en-US" sz="2000" dirty="0"/>
              <a:t>completion of an autoclave cycle, a researcher opened the autoclave door and observed red </a:t>
            </a:r>
            <a:r>
              <a:rPr lang="en-US" sz="2000" dirty="0" smtClean="0"/>
              <a:t>smoke. </a:t>
            </a:r>
            <a:r>
              <a:rPr lang="en-US" sz="2000" dirty="0"/>
              <a:t>Researchers </a:t>
            </a:r>
            <a:r>
              <a:rPr lang="en-US" sz="2000" dirty="0" smtClean="0"/>
              <a:t>experienced </a:t>
            </a:r>
            <a:r>
              <a:rPr lang="en-US" sz="2000" dirty="0"/>
              <a:t>an acidic odor coming from the </a:t>
            </a:r>
            <a:r>
              <a:rPr lang="en-US" sz="2000" dirty="0" smtClean="0"/>
              <a:t>trash, </a:t>
            </a:r>
            <a:r>
              <a:rPr lang="en-US" sz="2000" dirty="0"/>
              <a:t>which they relocated it to a fume hood in a neighboring lab. </a:t>
            </a:r>
            <a:r>
              <a:rPr lang="en-US" sz="2000" dirty="0" smtClean="0"/>
              <a:t>As a precaution, the graduate students that experienced the acidic odor sought medical attention. </a:t>
            </a:r>
          </a:p>
          <a:p>
            <a:pPr marL="0" indent="0">
              <a:buNone/>
            </a:pPr>
            <a:r>
              <a:rPr lang="en-US" sz="2000" b="1" dirty="0" smtClean="0"/>
              <a:t>	-</a:t>
            </a:r>
            <a:r>
              <a:rPr lang="en-US" sz="2000" dirty="0" smtClean="0"/>
              <a:t>Smoke source was nitric acid from mouse feces digestion 	experiments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-Acid was to be neutralized prior to autoclaving, but that did not 	occur in this instance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-Hazardous chemicals MUST NEVER be autoclaved.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-Waste priority: Radioactive&gt;Chemical&gt;Biological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-In this case, dispose of samples as chemical waste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-Lab developed an SOP for this work, including waste disposal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746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279" y="103869"/>
            <a:ext cx="7886700" cy="1325563"/>
          </a:xfrm>
        </p:spPr>
        <p:txBody>
          <a:bodyPr/>
          <a:lstStyle/>
          <a:p>
            <a:r>
              <a:rPr lang="en-US" dirty="0" smtClean="0"/>
              <a:t>Biohazard Exposure -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021" y="1429432"/>
            <a:ext cx="8232322" cy="490605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Despite </a:t>
            </a:r>
            <a:r>
              <a:rPr lang="en-US" u="sng" dirty="0" smtClean="0"/>
              <a:t>no noticeable exposure event</a:t>
            </a:r>
            <a:r>
              <a:rPr lang="en-US" dirty="0" smtClean="0"/>
              <a:t>, lab member reporter 24 hours conjunctivitis symptoms to the BSO</a:t>
            </a:r>
          </a:p>
          <a:p>
            <a:pPr lvl="1"/>
            <a:r>
              <a:rPr lang="en-US" dirty="0" smtClean="0"/>
              <a:t>Lab regularly works with biohazardous material that is well-known to cause lab-acquired conjunctivitis</a:t>
            </a:r>
          </a:p>
          <a:p>
            <a:pPr lvl="1"/>
            <a:r>
              <a:rPr lang="en-US" dirty="0" smtClean="0"/>
              <a:t>Lab member had been spending time, off campus, in clinical setting handling biohazardous material</a:t>
            </a:r>
          </a:p>
          <a:p>
            <a:r>
              <a:rPr lang="en-US" dirty="0" smtClean="0"/>
              <a:t> Lab member was sent to occupational medicine practitioner immediately upon reporting symptoms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Know what are the symptoms/manifestation of a lab-acquired infection related to your biological material – if any</a:t>
            </a:r>
          </a:p>
          <a:p>
            <a:pPr lvl="1"/>
            <a:r>
              <a:rPr lang="en-US" dirty="0" smtClean="0"/>
              <a:t>Report those symptoms to PI/BSO even if there is no known exposure event</a:t>
            </a:r>
          </a:p>
          <a:p>
            <a:pPr lvl="1"/>
            <a:r>
              <a:rPr lang="en-US" dirty="0" smtClean="0"/>
              <a:t>Thorough hand hygiene practices should be in place when handling biohazardous material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15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32123"/>
            <a:ext cx="7886700" cy="62191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Chemical Spill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54041"/>
            <a:ext cx="7886700" cy="546146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Bottle dropped during transport:  </a:t>
            </a:r>
            <a:r>
              <a:rPr lang="en-US" sz="1800" dirty="0" smtClean="0"/>
              <a:t>Researcher was transporting 2-oxo-methyl-cyclopentanone between buildings.  Bottle was removed from the packaging so it would fit on a cart with other items. Bottle fell off cart and broke on sidewalk.  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dirty="0" smtClean="0"/>
              <a:t>-Chemicals must always be transported using stable secondary 	containment</a:t>
            </a:r>
          </a:p>
          <a:p>
            <a:pPr marL="0" indent="0">
              <a:buNone/>
            </a:pPr>
            <a:endParaRPr lang="en-US" sz="1800" dirty="0" smtClean="0"/>
          </a:p>
          <a:p>
            <a:endParaRPr lang="en-US" sz="1800" b="1" dirty="0"/>
          </a:p>
          <a:p>
            <a:pPr marL="0" indent="0">
              <a:buNone/>
            </a:pPr>
            <a:endParaRPr lang="en-US" sz="1800" b="1" dirty="0" smtClean="0"/>
          </a:p>
          <a:p>
            <a:pPr marL="0" indent="0">
              <a:buNone/>
            </a:pPr>
            <a:endParaRPr lang="en-US" sz="1800" b="1" dirty="0" smtClean="0"/>
          </a:p>
          <a:p>
            <a:r>
              <a:rPr lang="en-US" sz="1800" b="1" dirty="0" smtClean="0"/>
              <a:t>Solvent spill in fume hood: </a:t>
            </a:r>
            <a:r>
              <a:rPr lang="en-US" sz="1800" dirty="0" smtClean="0"/>
              <a:t>Petroleum</a:t>
            </a:r>
            <a:r>
              <a:rPr lang="en-US" sz="1800" b="1" dirty="0" smtClean="0"/>
              <a:t> </a:t>
            </a:r>
            <a:r>
              <a:rPr lang="en-US" sz="1800" dirty="0"/>
              <a:t>e</a:t>
            </a:r>
            <a:r>
              <a:rPr lang="en-US" sz="1800" dirty="0" smtClean="0"/>
              <a:t>ther spilled inside of fume hood when a bottle was set down too hard and cracked. </a:t>
            </a:r>
          </a:p>
          <a:p>
            <a:r>
              <a:rPr lang="en-US" sz="1800" b="1" dirty="0" smtClean="0"/>
              <a:t>Reaction mixture spilled in fume hood: </a:t>
            </a:r>
            <a:r>
              <a:rPr lang="en-US" sz="1800" dirty="0" smtClean="0"/>
              <a:t>Student set flask on edge of fume hood, which was knocked over by student when reaching into the fume hood.  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b="1" dirty="0" smtClean="0"/>
              <a:t>-</a:t>
            </a:r>
            <a:r>
              <a:rPr lang="en-US" sz="1800" dirty="0" smtClean="0"/>
              <a:t>In both cases, spilled material allowed to evaporate since in hood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dirty="0" smtClean="0"/>
              <a:t>-Students were given further direction on managing bottles and 	working in a fume hood</a:t>
            </a:r>
            <a:endParaRPr lang="en-US" sz="18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8" t="14166" r="20278"/>
          <a:stretch/>
        </p:blipFill>
        <p:spPr>
          <a:xfrm>
            <a:off x="3330979" y="2122253"/>
            <a:ext cx="2482042" cy="156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87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0682"/>
            <a:ext cx="7886700" cy="67396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Injuries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814647"/>
            <a:ext cx="7886700" cy="5594465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Hand laceration from broken </a:t>
            </a:r>
            <a:r>
              <a:rPr lang="en-US" sz="1800" b="1" dirty="0" err="1" smtClean="0"/>
              <a:t>Schlenk</a:t>
            </a:r>
            <a:r>
              <a:rPr lang="en-US" sz="1800" b="1" dirty="0" smtClean="0"/>
              <a:t> line:</a:t>
            </a:r>
            <a:r>
              <a:rPr lang="en-US" sz="1800" dirty="0" smtClean="0"/>
              <a:t> Researcher was attaching vacuum tubing to a glass joint on a </a:t>
            </a:r>
            <a:r>
              <a:rPr lang="en-US" sz="1800" dirty="0" err="1" smtClean="0"/>
              <a:t>Schlenk</a:t>
            </a:r>
            <a:r>
              <a:rPr lang="en-US" sz="1800" dirty="0" smtClean="0"/>
              <a:t> line when it broke.</a:t>
            </a:r>
          </a:p>
          <a:p>
            <a:pPr marL="0" indent="0">
              <a:buNone/>
            </a:pPr>
            <a:r>
              <a:rPr lang="en-US" sz="1800" dirty="0" smtClean="0"/>
              <a:t>	-Tubing can be very tight fitting on glass joints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-Too much force used to affix tubing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-Lab has discussed applying pressure to gas and in cases where 	force is needed, leather gloves will be worn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b="1" dirty="0" smtClean="0"/>
              <a:t>Hand laceration from broken glass: </a:t>
            </a:r>
            <a:r>
              <a:rPr lang="en-US" sz="1800" dirty="0" smtClean="0"/>
              <a:t>Glassblower had to use force to remove a cork from hot glass, which broke the glass resulting in a cut to his finger.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-Procedure for allowing glass to cool before removing cork was not 	followed due to being in a hurry 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dirty="0" smtClean="0"/>
              <a:t>-Always plan work with enough time to complete all steps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b="1" dirty="0" smtClean="0"/>
              <a:t>Cut to thumb from broken test tube: </a:t>
            </a:r>
            <a:r>
              <a:rPr lang="en-US" sz="1800" dirty="0" smtClean="0"/>
              <a:t>Student cut thumb when a glass test tube broke due to forcing a cork into the tube.</a:t>
            </a:r>
          </a:p>
          <a:p>
            <a:pPr marL="0" indent="0">
              <a:buNone/>
            </a:pPr>
            <a:r>
              <a:rPr lang="en-US" sz="1800" b="1" dirty="0"/>
              <a:t>	</a:t>
            </a:r>
            <a:r>
              <a:rPr lang="en-US" sz="1800" dirty="0" smtClean="0"/>
              <a:t>- Test tubes replaced with screw-top type test tubes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97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5622"/>
            <a:ext cx="7886700" cy="782030"/>
          </a:xfrm>
        </p:spPr>
        <p:txBody>
          <a:bodyPr/>
          <a:lstStyle/>
          <a:p>
            <a:r>
              <a:rPr lang="en-US" dirty="0" smtClean="0"/>
              <a:t>Fires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47652"/>
            <a:ext cx="7886700" cy="4351338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Trash can fire:  </a:t>
            </a:r>
            <a:r>
              <a:rPr lang="en-US" sz="2000" dirty="0" smtClean="0"/>
              <a:t>From a shared glovebox, </a:t>
            </a:r>
            <a:r>
              <a:rPr lang="en-US" sz="2000" dirty="0" smtClean="0"/>
              <a:t>lab debris </a:t>
            </a:r>
            <a:r>
              <a:rPr lang="en-US" sz="2000" dirty="0" smtClean="0"/>
              <a:t>(</a:t>
            </a:r>
            <a:r>
              <a:rPr lang="en-US" sz="2000" dirty="0" err="1" smtClean="0"/>
              <a:t>kimwipes</a:t>
            </a:r>
            <a:r>
              <a:rPr lang="en-US" sz="2000" dirty="0" smtClean="0"/>
              <a:t>, weigh boats, vials, etc.) was removed and then disposed of in a plastic trash can. About 10 seconds later, a fire had started.  Trash can was moved to a fume hood and the fire was quickly extinguished using a fire extinguisher. No damage to lab.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-Researcher removing </a:t>
            </a:r>
            <a:r>
              <a:rPr lang="en-US" sz="2000" dirty="0" smtClean="0"/>
              <a:t>lab debris </a:t>
            </a:r>
            <a:r>
              <a:rPr lang="en-US" sz="2000" dirty="0" smtClean="0"/>
              <a:t>was unaware of any reactive </a:t>
            </a:r>
            <a:r>
              <a:rPr lang="en-US" sz="2000" dirty="0" smtClean="0"/>
              <a:t>	material contamination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-Always contain and label reactive waste in gloveboxes so it can 	be safely disposed of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-Lab has updated glovebox SOP to include precautions for 	removing waste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157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834</TotalTime>
  <Words>387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Incident Summary for CCE  </vt:lpstr>
      <vt:lpstr>Overview of Incidents</vt:lpstr>
      <vt:lpstr>Chemical Exposures</vt:lpstr>
      <vt:lpstr>Chemical Exposures</vt:lpstr>
      <vt:lpstr>Biohazard Exposure - potential</vt:lpstr>
      <vt:lpstr>Chemical Spill</vt:lpstr>
      <vt:lpstr>Injuries</vt:lpstr>
      <vt:lpstr>Fires</vt:lpstr>
    </vt:vector>
  </TitlesOfParts>
  <Company>Caltech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Siladke, Nathan A.</dc:creator>
  <cp:lastModifiedBy>Siladke, Nathan A.</cp:lastModifiedBy>
  <cp:revision>83</cp:revision>
  <dcterms:created xsi:type="dcterms:W3CDTF">2018-08-29T19:21:06Z</dcterms:created>
  <dcterms:modified xsi:type="dcterms:W3CDTF">2019-05-31T18:25:15Z</dcterms:modified>
</cp:coreProperties>
</file>