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62" r:id="rId3"/>
    <p:sldId id="286" r:id="rId4"/>
    <p:sldId id="288" r:id="rId5"/>
    <p:sldId id="287" r:id="rId6"/>
    <p:sldId id="293" r:id="rId7"/>
    <p:sldId id="289" r:id="rId8"/>
    <p:sldId id="290" r:id="rId9"/>
    <p:sldId id="291" r:id="rId10"/>
    <p:sldId id="29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1047" autoAdjust="0"/>
  </p:normalViewPr>
  <p:slideViewPr>
    <p:cSldViewPr snapToGrid="0">
      <p:cViewPr varScale="1">
        <p:scale>
          <a:sx n="80" d="100"/>
          <a:sy n="80" d="100"/>
        </p:scale>
        <p:origin x="1507" y="53"/>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4655A2-6730-418B-AFF9-1C7B12E305EE}" type="datetimeFigureOut">
              <a:rPr lang="en-US" smtClean="0"/>
              <a:t>2/25/2021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EE22F7-12D3-4306-92EC-80DE4D3A3DA3}" type="slidenum">
              <a:rPr lang="en-US" smtClean="0"/>
              <a:t>‹#›</a:t>
            </a:fld>
            <a:endParaRPr lang="en-US"/>
          </a:p>
        </p:txBody>
      </p:sp>
    </p:spTree>
    <p:extLst>
      <p:ext uri="{BB962C8B-B14F-4D97-AF65-F5344CB8AC3E}">
        <p14:creationId xmlns:p14="http://schemas.microsoft.com/office/powerpoint/2010/main" val="3201576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EE22F7-12D3-4306-92EC-80DE4D3A3DA3}" type="slidenum">
              <a:rPr lang="en-US" smtClean="0"/>
              <a:t>2</a:t>
            </a:fld>
            <a:endParaRPr lang="en-US"/>
          </a:p>
        </p:txBody>
      </p:sp>
    </p:spTree>
    <p:extLst>
      <p:ext uri="{BB962C8B-B14F-4D97-AF65-F5344CB8AC3E}">
        <p14:creationId xmlns:p14="http://schemas.microsoft.com/office/powerpoint/2010/main" val="3467304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Want to collect</a:t>
            </a:r>
            <a:r>
              <a:rPr lang="en-US" baseline="0" dirty="0" smtClean="0"/>
              <a:t> some basic information on lab member engagement with the self-inspection process.  The goal is to encourage more engagement and participation in keeping the lab a </a:t>
            </a:r>
            <a:r>
              <a:rPr lang="en-US" baseline="0" smtClean="0"/>
              <a:t>safe environment.  </a:t>
            </a:r>
            <a:endParaRPr lang="en-US"/>
          </a:p>
        </p:txBody>
      </p:sp>
      <p:sp>
        <p:nvSpPr>
          <p:cNvPr id="4" name="Slide Number Placeholder 3"/>
          <p:cNvSpPr>
            <a:spLocks noGrp="1"/>
          </p:cNvSpPr>
          <p:nvPr>
            <p:ph type="sldNum" sz="quarter" idx="10"/>
          </p:nvPr>
        </p:nvSpPr>
        <p:spPr/>
        <p:txBody>
          <a:bodyPr/>
          <a:lstStyle/>
          <a:p>
            <a:fld id="{A0EE22F7-12D3-4306-92EC-80DE4D3A3DA3}" type="slidenum">
              <a:rPr lang="en-US" smtClean="0"/>
              <a:t>7</a:t>
            </a:fld>
            <a:endParaRPr lang="en-US"/>
          </a:p>
        </p:txBody>
      </p:sp>
    </p:spTree>
    <p:extLst>
      <p:ext uri="{BB962C8B-B14F-4D97-AF65-F5344CB8AC3E}">
        <p14:creationId xmlns:p14="http://schemas.microsoft.com/office/powerpoint/2010/main" val="3267850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3E4613-DA1C-4040-BF75-8F121E3B097C}"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961048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3E4613-DA1C-4040-BF75-8F121E3B097C}"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153752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3E4613-DA1C-4040-BF75-8F121E3B097C}"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3317590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3E4613-DA1C-4040-BF75-8F121E3B097C}"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91680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3E4613-DA1C-4040-BF75-8F121E3B097C}"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344536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3E4613-DA1C-4040-BF75-8F121E3B097C}"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4163467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3E4613-DA1C-4040-BF75-8F121E3B097C}" type="datetimeFigureOut">
              <a:rPr lang="en-US" smtClean="0"/>
              <a:t>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2084942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3E4613-DA1C-4040-BF75-8F121E3B097C}" type="datetimeFigureOut">
              <a:rPr lang="en-US" smtClean="0"/>
              <a:t>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817817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3E4613-DA1C-4040-BF75-8F121E3B097C}" type="datetimeFigureOut">
              <a:rPr lang="en-US" smtClean="0"/>
              <a:t>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480967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3E4613-DA1C-4040-BF75-8F121E3B097C}"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1068617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3E4613-DA1C-4040-BF75-8F121E3B097C}"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2F4CA-6B22-458E-A68F-C5237372B81C}" type="slidenum">
              <a:rPr lang="en-US" smtClean="0"/>
              <a:t>‹#›</a:t>
            </a:fld>
            <a:endParaRPr lang="en-US"/>
          </a:p>
        </p:txBody>
      </p:sp>
    </p:spTree>
    <p:extLst>
      <p:ext uri="{BB962C8B-B14F-4D97-AF65-F5344CB8AC3E}">
        <p14:creationId xmlns:p14="http://schemas.microsoft.com/office/powerpoint/2010/main" val="2612979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E4613-DA1C-4040-BF75-8F121E3B097C}" type="datetimeFigureOut">
              <a:rPr lang="en-US" smtClean="0"/>
              <a:t>2/25/2021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A2F4CA-6B22-458E-A68F-C5237372B81C}" type="slidenum">
              <a:rPr lang="en-US" smtClean="0"/>
              <a:t>‹#›</a:t>
            </a:fld>
            <a:endParaRPr lang="en-US"/>
          </a:p>
        </p:txBody>
      </p:sp>
    </p:spTree>
    <p:extLst>
      <p:ext uri="{BB962C8B-B14F-4D97-AF65-F5344CB8AC3E}">
        <p14:creationId xmlns:p14="http://schemas.microsoft.com/office/powerpoint/2010/main" val="1159842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afety.caltech.edu/documents/18020/Faculty_Guide_on_Laboratory_Safety_Practices.pdf" TargetMode="External"/><Relationship Id="rId2" Type="http://schemas.openxmlformats.org/officeDocument/2006/relationships/hyperlink" Target="https://www.hr.caltech.edu/documents/2646/caltech_institute_policy-environment_health_and_safety.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1795404"/>
          </a:xfrm>
        </p:spPr>
        <p:txBody>
          <a:bodyPr>
            <a:normAutofit fontScale="90000"/>
          </a:bodyPr>
          <a:lstStyle/>
          <a:p>
            <a:r>
              <a:rPr lang="en-US" b="1" dirty="0" smtClean="0"/>
              <a:t>Incident Summary for CCE </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CCE Safety Committee Meeting </a:t>
            </a:r>
          </a:p>
          <a:p>
            <a:r>
              <a:rPr lang="en-US" dirty="0" smtClean="0"/>
              <a:t>February 25,2021</a:t>
            </a:r>
            <a:endParaRPr lang="en-US" dirty="0"/>
          </a:p>
        </p:txBody>
      </p:sp>
    </p:spTree>
    <p:extLst>
      <p:ext uri="{BB962C8B-B14F-4D97-AF65-F5344CB8AC3E}">
        <p14:creationId xmlns:p14="http://schemas.microsoft.com/office/powerpoint/2010/main" val="3338664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2251"/>
            <a:ext cx="7886700" cy="1015999"/>
          </a:xfrm>
        </p:spPr>
        <p:txBody>
          <a:bodyPr/>
          <a:lstStyle/>
          <a:p>
            <a:r>
              <a:rPr lang="en-US" dirty="0" smtClean="0"/>
              <a:t>For Faculty</a:t>
            </a:r>
            <a:endParaRPr lang="en-US" dirty="0"/>
          </a:p>
        </p:txBody>
      </p:sp>
      <p:sp>
        <p:nvSpPr>
          <p:cNvPr id="3" name="Content Placeholder 2"/>
          <p:cNvSpPr>
            <a:spLocks noGrp="1"/>
          </p:cNvSpPr>
          <p:nvPr>
            <p:ph idx="1"/>
          </p:nvPr>
        </p:nvSpPr>
        <p:spPr>
          <a:xfrm>
            <a:off x="628650" y="1238250"/>
            <a:ext cx="7886700" cy="4938713"/>
          </a:xfrm>
        </p:spPr>
        <p:txBody>
          <a:bodyPr/>
          <a:lstStyle/>
          <a:p>
            <a:r>
              <a:rPr lang="en-US" dirty="0" smtClean="0"/>
              <a:t>EHS developed a guide to help Faculty:</a:t>
            </a:r>
          </a:p>
          <a:p>
            <a:pPr lvl="1"/>
            <a:r>
              <a:rPr lang="en-US" dirty="0" smtClean="0"/>
              <a:t>Identify safety practices that support a strong safety culture in their labs </a:t>
            </a:r>
          </a:p>
          <a:p>
            <a:pPr lvl="1"/>
            <a:r>
              <a:rPr lang="en-US" dirty="0" smtClean="0"/>
              <a:t>Comply with the Institute’s updated Environment, Health, and </a:t>
            </a:r>
            <a:r>
              <a:rPr lang="en-US" dirty="0"/>
              <a:t>Safety Policy: </a:t>
            </a:r>
            <a:r>
              <a:rPr lang="en-US" sz="2000" dirty="0">
                <a:hlinkClick r:id="rId2"/>
              </a:rPr>
              <a:t>https://</a:t>
            </a:r>
            <a:r>
              <a:rPr lang="en-US" sz="2000" dirty="0" smtClean="0">
                <a:hlinkClick r:id="rId2"/>
              </a:rPr>
              <a:t>www.hr.caltech.edu/documents/2646/caltech_institute_policy-environment_health_and_safety.pdf</a:t>
            </a:r>
            <a:endParaRPr lang="en-US" sz="2000" dirty="0" smtClean="0"/>
          </a:p>
          <a:p>
            <a:pPr lvl="1"/>
            <a:r>
              <a:rPr lang="en-US" dirty="0" smtClean="0"/>
              <a:t>Choose and empower the Safety Coordinator </a:t>
            </a:r>
          </a:p>
          <a:p>
            <a:pPr marL="457200" lvl="1" indent="0">
              <a:buNone/>
            </a:pPr>
            <a:r>
              <a:rPr lang="en-US" dirty="0" smtClean="0"/>
              <a:t>  </a:t>
            </a:r>
          </a:p>
          <a:p>
            <a:pPr marL="342900" lvl="1" indent="-342900"/>
            <a:r>
              <a:rPr lang="en-US" sz="2800" dirty="0" smtClean="0"/>
              <a:t>Link to the Guide</a:t>
            </a:r>
            <a:r>
              <a:rPr lang="en-US" sz="2800" dirty="0"/>
              <a:t>: </a:t>
            </a:r>
            <a:r>
              <a:rPr lang="en-US" sz="2000" dirty="0">
                <a:hlinkClick r:id="rId3"/>
              </a:rPr>
              <a:t>https://</a:t>
            </a:r>
            <a:r>
              <a:rPr lang="en-US" sz="2000" dirty="0" smtClean="0">
                <a:hlinkClick r:id="rId3"/>
              </a:rPr>
              <a:t>www.safety.caltech.edu/documents/18020/Faculty_Guide_on_Laboratory_Safety_Practices.pdf</a:t>
            </a:r>
            <a:endParaRPr lang="en-US" sz="2000" dirty="0" smtClean="0"/>
          </a:p>
          <a:p>
            <a:pPr marL="342900" lvl="1" indent="-342900"/>
            <a:endParaRPr lang="en-US" sz="2800" dirty="0" smtClean="0"/>
          </a:p>
          <a:p>
            <a:pPr marL="457200" lvl="1" indent="0">
              <a:buNone/>
            </a:pPr>
            <a:endParaRPr lang="en-US" dirty="0"/>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val="328637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333" y="140683"/>
            <a:ext cx="7886700" cy="915034"/>
          </a:xfrm>
        </p:spPr>
        <p:txBody>
          <a:bodyPr/>
          <a:lstStyle/>
          <a:p>
            <a:r>
              <a:rPr lang="en-US" b="1" dirty="0" smtClean="0"/>
              <a:t>Overview of Incidents</a:t>
            </a:r>
            <a:endParaRPr lang="en-US" b="1" dirty="0"/>
          </a:p>
        </p:txBody>
      </p:sp>
      <p:sp>
        <p:nvSpPr>
          <p:cNvPr id="3" name="Content Placeholder 2"/>
          <p:cNvSpPr>
            <a:spLocks noGrp="1"/>
          </p:cNvSpPr>
          <p:nvPr>
            <p:ph idx="1"/>
          </p:nvPr>
        </p:nvSpPr>
        <p:spPr>
          <a:xfrm>
            <a:off x="487333" y="1690689"/>
            <a:ext cx="8349095" cy="4351338"/>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429693601"/>
              </p:ext>
            </p:extLst>
          </p:nvPr>
        </p:nvGraphicFramePr>
        <p:xfrm>
          <a:off x="2142311" y="1196298"/>
          <a:ext cx="4576744" cy="3100188"/>
        </p:xfrm>
        <a:graphic>
          <a:graphicData uri="http://schemas.openxmlformats.org/drawingml/2006/table">
            <a:tbl>
              <a:tblPr firstRow="1" bandRow="1">
                <a:tableStyleId>{5C22544A-7EE6-4342-B048-85BDC9FD1C3A}</a:tableStyleId>
              </a:tblPr>
              <a:tblGrid>
                <a:gridCol w="2357420">
                  <a:extLst>
                    <a:ext uri="{9D8B030D-6E8A-4147-A177-3AD203B41FA5}">
                      <a16:colId xmlns:a16="http://schemas.microsoft.com/office/drawing/2014/main" val="4057692766"/>
                    </a:ext>
                  </a:extLst>
                </a:gridCol>
                <a:gridCol w="2219324">
                  <a:extLst>
                    <a:ext uri="{9D8B030D-6E8A-4147-A177-3AD203B41FA5}">
                      <a16:colId xmlns:a16="http://schemas.microsoft.com/office/drawing/2014/main" val="1881839439"/>
                    </a:ext>
                  </a:extLst>
                </a:gridCol>
              </a:tblGrid>
              <a:tr h="410018">
                <a:tc>
                  <a:txBody>
                    <a:bodyPr/>
                    <a:lstStyle/>
                    <a:p>
                      <a:r>
                        <a:rPr lang="en-US" dirty="0" smtClean="0"/>
                        <a:t>Incident Type</a:t>
                      </a:r>
                      <a:endParaRPr lang="en-US" dirty="0"/>
                    </a:p>
                  </a:txBody>
                  <a:tcPr/>
                </a:tc>
                <a:tc>
                  <a:txBody>
                    <a:bodyPr/>
                    <a:lstStyle/>
                    <a:p>
                      <a:r>
                        <a:rPr lang="en-US" dirty="0" smtClean="0"/>
                        <a:t>Total for current Academic Year</a:t>
                      </a:r>
                      <a:endParaRPr lang="en-US" dirty="0"/>
                    </a:p>
                  </a:txBody>
                  <a:tcPr/>
                </a:tc>
                <a:extLst>
                  <a:ext uri="{0D108BD9-81ED-4DB2-BD59-A6C34878D82A}">
                    <a16:rowId xmlns:a16="http://schemas.microsoft.com/office/drawing/2014/main" val="55473515"/>
                  </a:ext>
                </a:extLst>
              </a:tr>
              <a:tr h="410018">
                <a:tc>
                  <a:txBody>
                    <a:bodyPr/>
                    <a:lstStyle/>
                    <a:p>
                      <a:r>
                        <a:rPr lang="en-US" dirty="0" smtClean="0"/>
                        <a:t>Equipment related</a:t>
                      </a:r>
                      <a:endParaRPr lang="en-US" dirty="0"/>
                    </a:p>
                  </a:txBody>
                  <a:tcPr/>
                </a:tc>
                <a:tc>
                  <a:txBody>
                    <a:bodyPr/>
                    <a:lstStyle/>
                    <a:p>
                      <a:r>
                        <a:rPr lang="en-US" dirty="0" smtClean="0"/>
                        <a:t>1</a:t>
                      </a:r>
                      <a:endParaRPr lang="en-US" dirty="0"/>
                    </a:p>
                  </a:txBody>
                  <a:tcPr/>
                </a:tc>
                <a:extLst>
                  <a:ext uri="{0D108BD9-81ED-4DB2-BD59-A6C34878D82A}">
                    <a16:rowId xmlns:a16="http://schemas.microsoft.com/office/drawing/2014/main" val="1646926900"/>
                  </a:ext>
                </a:extLst>
              </a:tr>
              <a:tr h="410018">
                <a:tc>
                  <a:txBody>
                    <a:bodyPr/>
                    <a:lstStyle/>
                    <a:p>
                      <a:r>
                        <a:rPr lang="en-US" dirty="0" smtClean="0"/>
                        <a:t>Chemical Exposures</a:t>
                      </a:r>
                      <a:endParaRPr lang="en-US" dirty="0"/>
                    </a:p>
                  </a:txBody>
                  <a:tcPr/>
                </a:tc>
                <a:tc>
                  <a:txBody>
                    <a:bodyPr/>
                    <a:lstStyle/>
                    <a:p>
                      <a:r>
                        <a:rPr lang="en-US" dirty="0" smtClean="0"/>
                        <a:t>2</a:t>
                      </a:r>
                      <a:endParaRPr lang="en-US" dirty="0"/>
                    </a:p>
                  </a:txBody>
                  <a:tcPr/>
                </a:tc>
                <a:extLst>
                  <a:ext uri="{0D108BD9-81ED-4DB2-BD59-A6C34878D82A}">
                    <a16:rowId xmlns:a16="http://schemas.microsoft.com/office/drawing/2014/main" val="927816748"/>
                  </a:ext>
                </a:extLst>
              </a:tr>
              <a:tr h="410018">
                <a:tc>
                  <a:txBody>
                    <a:bodyPr/>
                    <a:lstStyle/>
                    <a:p>
                      <a:r>
                        <a:rPr lang="en-US" dirty="0" smtClean="0"/>
                        <a:t>Biohazard Exposure</a:t>
                      </a:r>
                    </a:p>
                  </a:txBody>
                  <a:tcPr/>
                </a:tc>
                <a:tc>
                  <a:txBody>
                    <a:bodyPr/>
                    <a:lstStyle/>
                    <a:p>
                      <a:r>
                        <a:rPr lang="en-US" dirty="0" smtClean="0"/>
                        <a:t>0</a:t>
                      </a:r>
                      <a:endParaRPr lang="en-US" dirty="0"/>
                    </a:p>
                  </a:txBody>
                  <a:tcPr/>
                </a:tc>
                <a:extLst>
                  <a:ext uri="{0D108BD9-81ED-4DB2-BD59-A6C34878D82A}">
                    <a16:rowId xmlns:a16="http://schemas.microsoft.com/office/drawing/2014/main" val="4039548697"/>
                  </a:ext>
                </a:extLst>
              </a:tr>
              <a:tr h="410018">
                <a:tc>
                  <a:txBody>
                    <a:bodyPr/>
                    <a:lstStyle/>
                    <a:p>
                      <a:r>
                        <a:rPr lang="en-US" dirty="0" smtClean="0"/>
                        <a:t>Chemical Spills</a:t>
                      </a:r>
                      <a:endParaRPr lang="en-US" dirty="0"/>
                    </a:p>
                  </a:txBody>
                  <a:tcPr/>
                </a:tc>
                <a:tc>
                  <a:txBody>
                    <a:bodyPr/>
                    <a:lstStyle/>
                    <a:p>
                      <a:r>
                        <a:rPr lang="en-US" dirty="0" smtClean="0"/>
                        <a:t>1</a:t>
                      </a:r>
                      <a:endParaRPr lang="en-US" dirty="0"/>
                    </a:p>
                  </a:txBody>
                  <a:tcPr/>
                </a:tc>
                <a:extLst>
                  <a:ext uri="{0D108BD9-81ED-4DB2-BD59-A6C34878D82A}">
                    <a16:rowId xmlns:a16="http://schemas.microsoft.com/office/drawing/2014/main" val="1775588526"/>
                  </a:ext>
                </a:extLst>
              </a:tr>
              <a:tr h="410018">
                <a:tc>
                  <a:txBody>
                    <a:bodyPr/>
                    <a:lstStyle/>
                    <a:p>
                      <a:r>
                        <a:rPr lang="en-US" dirty="0" smtClean="0"/>
                        <a:t>Injuries</a:t>
                      </a:r>
                      <a:endParaRPr lang="en-US" dirty="0"/>
                    </a:p>
                  </a:txBody>
                  <a:tcPr/>
                </a:tc>
                <a:tc>
                  <a:txBody>
                    <a:bodyPr/>
                    <a:lstStyle/>
                    <a:p>
                      <a:r>
                        <a:rPr lang="en-US" dirty="0" smtClean="0"/>
                        <a:t>2</a:t>
                      </a:r>
                      <a:endParaRPr lang="en-US" dirty="0"/>
                    </a:p>
                  </a:txBody>
                  <a:tcPr/>
                </a:tc>
                <a:extLst>
                  <a:ext uri="{0D108BD9-81ED-4DB2-BD59-A6C34878D82A}">
                    <a16:rowId xmlns:a16="http://schemas.microsoft.com/office/drawing/2014/main" val="649816643"/>
                  </a:ext>
                </a:extLst>
              </a:tr>
              <a:tr h="410018">
                <a:tc>
                  <a:txBody>
                    <a:bodyPr/>
                    <a:lstStyle/>
                    <a:p>
                      <a:r>
                        <a:rPr lang="en-US" dirty="0" smtClean="0"/>
                        <a:t>Fires</a:t>
                      </a:r>
                      <a:endParaRPr lang="en-US" dirty="0"/>
                    </a:p>
                  </a:txBody>
                  <a:tcPr/>
                </a:tc>
                <a:tc>
                  <a:txBody>
                    <a:bodyPr/>
                    <a:lstStyle/>
                    <a:p>
                      <a:r>
                        <a:rPr lang="en-US" dirty="0" smtClean="0"/>
                        <a:t>0</a:t>
                      </a:r>
                      <a:endParaRPr lang="en-US" dirty="0"/>
                    </a:p>
                  </a:txBody>
                  <a:tcPr/>
                </a:tc>
                <a:extLst>
                  <a:ext uri="{0D108BD9-81ED-4DB2-BD59-A6C34878D82A}">
                    <a16:rowId xmlns:a16="http://schemas.microsoft.com/office/drawing/2014/main" val="1979576879"/>
                  </a:ext>
                </a:extLst>
              </a:tr>
            </a:tbl>
          </a:graphicData>
        </a:graphic>
      </p:graphicFrame>
      <p:sp>
        <p:nvSpPr>
          <p:cNvPr id="5" name="TextBox 4"/>
          <p:cNvSpPr txBox="1"/>
          <p:nvPr/>
        </p:nvSpPr>
        <p:spPr>
          <a:xfrm>
            <a:off x="2377942" y="4846091"/>
            <a:ext cx="4105483" cy="646331"/>
          </a:xfrm>
          <a:prstGeom prst="rect">
            <a:avLst/>
          </a:prstGeom>
          <a:noFill/>
        </p:spPr>
        <p:txBody>
          <a:bodyPr wrap="none" rtlCol="0">
            <a:spAutoFit/>
          </a:bodyPr>
          <a:lstStyle/>
          <a:p>
            <a:pPr algn="ctr"/>
            <a:r>
              <a:rPr lang="en-US" dirty="0" smtClean="0"/>
              <a:t>Academic Year: September 2020 to now</a:t>
            </a:r>
            <a:endParaRPr lang="en-US" dirty="0"/>
          </a:p>
          <a:p>
            <a:endParaRPr lang="en-US" dirty="0"/>
          </a:p>
        </p:txBody>
      </p:sp>
      <p:sp>
        <p:nvSpPr>
          <p:cNvPr id="6" name="TextBox 1"/>
          <p:cNvSpPr txBox="1">
            <a:spLocks noChangeArrowheads="1"/>
          </p:cNvSpPr>
          <p:nvPr/>
        </p:nvSpPr>
        <p:spPr bwMode="auto">
          <a:xfrm>
            <a:off x="3362295" y="5672140"/>
            <a:ext cx="21367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1800" b="1" i="1" u="sng" dirty="0"/>
              <a:t>Report Incidents!</a:t>
            </a:r>
          </a:p>
        </p:txBody>
      </p:sp>
    </p:spTree>
    <p:extLst>
      <p:ext uri="{BB962C8B-B14F-4D97-AF65-F5344CB8AC3E}">
        <p14:creationId xmlns:p14="http://schemas.microsoft.com/office/powerpoint/2010/main" val="3985774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25499"/>
          </a:xfrm>
        </p:spPr>
        <p:txBody>
          <a:bodyPr/>
          <a:lstStyle/>
          <a:p>
            <a:r>
              <a:rPr lang="en-US" dirty="0" smtClean="0"/>
              <a:t>Injuries</a:t>
            </a:r>
            <a:endParaRPr lang="en-US" dirty="0"/>
          </a:p>
        </p:txBody>
      </p:sp>
      <p:sp>
        <p:nvSpPr>
          <p:cNvPr id="3" name="Content Placeholder 2"/>
          <p:cNvSpPr>
            <a:spLocks noGrp="1"/>
          </p:cNvSpPr>
          <p:nvPr>
            <p:ph idx="1"/>
          </p:nvPr>
        </p:nvSpPr>
        <p:spPr>
          <a:xfrm>
            <a:off x="628650" y="1485900"/>
            <a:ext cx="7886700" cy="5038725"/>
          </a:xfrm>
        </p:spPr>
        <p:txBody>
          <a:bodyPr>
            <a:normAutofit fontScale="85000" lnSpcReduction="20000"/>
          </a:bodyPr>
          <a:lstStyle/>
          <a:p>
            <a:r>
              <a:rPr lang="en-US" u="sng" dirty="0" smtClean="0"/>
              <a:t>Needle Prick</a:t>
            </a:r>
            <a:r>
              <a:rPr lang="en-US" dirty="0" smtClean="0"/>
              <a:t>: While handling new, unused needles, researcher was poked accidentally when trying to recap a needle.  </a:t>
            </a:r>
          </a:p>
          <a:p>
            <a:pPr marL="0" indent="0">
              <a:buNone/>
            </a:pPr>
            <a:r>
              <a:rPr lang="en-US" sz="2400" b="1" dirty="0" smtClean="0"/>
              <a:t>Root Cause and Corrective Actions</a:t>
            </a:r>
          </a:p>
          <a:p>
            <a:pPr lvl="1">
              <a:buFont typeface="Courier New" panose="02070309020205020404" pitchFamily="49" charset="0"/>
              <a:buChar char="o"/>
            </a:pPr>
            <a:r>
              <a:rPr lang="en-US" dirty="0" smtClean="0"/>
              <a:t>Wound was rinsed with water (remember soap too!)</a:t>
            </a:r>
          </a:p>
          <a:p>
            <a:pPr lvl="1">
              <a:buFont typeface="Courier New" panose="02070309020205020404" pitchFamily="49" charset="0"/>
              <a:buChar char="o"/>
            </a:pPr>
            <a:r>
              <a:rPr lang="en-US" dirty="0" smtClean="0"/>
              <a:t>Take your time when handling needles </a:t>
            </a:r>
            <a:endParaRPr lang="en-US" dirty="0" smtClean="0"/>
          </a:p>
          <a:p>
            <a:pPr lvl="1">
              <a:buFont typeface="Courier New" panose="02070309020205020404" pitchFamily="49" charset="0"/>
              <a:buChar char="o"/>
            </a:pPr>
            <a:r>
              <a:rPr lang="en-US" dirty="0" smtClean="0"/>
              <a:t>Do not recap needles </a:t>
            </a:r>
            <a:endParaRPr lang="en-US" dirty="0" smtClean="0"/>
          </a:p>
          <a:p>
            <a:pPr marL="0" indent="0">
              <a:buNone/>
            </a:pPr>
            <a:endParaRPr lang="en-US" dirty="0" smtClean="0"/>
          </a:p>
          <a:p>
            <a:r>
              <a:rPr lang="en-US" u="sng" dirty="0" smtClean="0"/>
              <a:t>Cut from Glass</a:t>
            </a:r>
            <a:r>
              <a:rPr lang="en-US" dirty="0" smtClean="0"/>
              <a:t>: when adding glass to the cardboard waste container, glass pipette fell and caused minor cut on ankle.</a:t>
            </a:r>
          </a:p>
          <a:p>
            <a:pPr marL="0" indent="0">
              <a:buNone/>
            </a:pPr>
            <a:r>
              <a:rPr lang="en-US" sz="2400" b="1" dirty="0"/>
              <a:t>Root Cause and Corrective Actions</a:t>
            </a:r>
          </a:p>
          <a:p>
            <a:pPr lvl="1">
              <a:buFont typeface="Courier New" panose="02070309020205020404" pitchFamily="49" charset="0"/>
              <a:buChar char="o"/>
            </a:pPr>
            <a:r>
              <a:rPr lang="en-US" dirty="0" smtClean="0"/>
              <a:t>Researcher rinsed cut area with water (remember soap too!)</a:t>
            </a:r>
          </a:p>
          <a:p>
            <a:pPr lvl="1">
              <a:buFont typeface="Courier New" panose="02070309020205020404" pitchFamily="49" charset="0"/>
              <a:buChar char="o"/>
            </a:pPr>
            <a:r>
              <a:rPr lang="en-US" dirty="0" smtClean="0"/>
              <a:t>Very minor, no first aid needed</a:t>
            </a:r>
          </a:p>
          <a:p>
            <a:pPr lvl="1">
              <a:buFont typeface="Courier New" panose="02070309020205020404" pitchFamily="49" charset="0"/>
              <a:buChar char="o"/>
            </a:pPr>
            <a:r>
              <a:rPr lang="en-US" dirty="0" smtClean="0"/>
              <a:t>Ankles were exposed, researcher will now wear pants that cover ankles</a:t>
            </a:r>
          </a:p>
          <a:p>
            <a:pPr lvl="1">
              <a:buFont typeface="Courier New" panose="02070309020205020404" pitchFamily="49" charset="0"/>
              <a:buChar char="o"/>
            </a:pPr>
            <a:r>
              <a:rPr lang="en-US" dirty="0" smtClean="0"/>
              <a:t>Remember, no skin exposed from the waste down (pants, closed-toe shoes required in labs) </a:t>
            </a:r>
            <a:endParaRPr lang="en-US" dirty="0"/>
          </a:p>
        </p:txBody>
      </p:sp>
    </p:spTree>
    <p:extLst>
      <p:ext uri="{BB962C8B-B14F-4D97-AF65-F5344CB8AC3E}">
        <p14:creationId xmlns:p14="http://schemas.microsoft.com/office/powerpoint/2010/main" val="2023036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 Chemical Spill</a:t>
            </a:r>
            <a:endParaRPr lang="en-US" dirty="0"/>
          </a:p>
        </p:txBody>
      </p:sp>
      <p:sp>
        <p:nvSpPr>
          <p:cNvPr id="3" name="Content Placeholder 2"/>
          <p:cNvSpPr>
            <a:spLocks noGrp="1"/>
          </p:cNvSpPr>
          <p:nvPr>
            <p:ph idx="1"/>
          </p:nvPr>
        </p:nvSpPr>
        <p:spPr>
          <a:xfrm>
            <a:off x="628650" y="1362075"/>
            <a:ext cx="7886700" cy="4814888"/>
          </a:xfrm>
        </p:spPr>
        <p:txBody>
          <a:bodyPr>
            <a:normAutofit fontScale="92500" lnSpcReduction="10000"/>
          </a:bodyPr>
          <a:lstStyle/>
          <a:p>
            <a:r>
              <a:rPr lang="en-US" sz="2600" u="sng" dirty="0" smtClean="0"/>
              <a:t>Needle Dislodged from Syringe</a:t>
            </a:r>
            <a:r>
              <a:rPr lang="en-US" sz="2600" dirty="0" smtClean="0"/>
              <a:t>: During a chemical transfer, needle dislodged from </a:t>
            </a:r>
            <a:r>
              <a:rPr lang="en-US" sz="2600" dirty="0"/>
              <a:t>the syringe and </a:t>
            </a:r>
            <a:r>
              <a:rPr lang="en-US" sz="2600" dirty="0" err="1" smtClean="0"/>
              <a:t>perfluoropinacol</a:t>
            </a:r>
            <a:r>
              <a:rPr lang="en-US" sz="2600" dirty="0" smtClean="0"/>
              <a:t> splashed toward researcher, but did not contact skin.</a:t>
            </a:r>
          </a:p>
          <a:p>
            <a:pPr marL="0" indent="0">
              <a:buNone/>
            </a:pPr>
            <a:endParaRPr lang="en-US" dirty="0"/>
          </a:p>
          <a:p>
            <a:pPr marL="0" indent="0">
              <a:buNone/>
            </a:pPr>
            <a:r>
              <a:rPr lang="en-US" sz="2600" b="1" dirty="0"/>
              <a:t>Root Cause and Corrective Actions</a:t>
            </a:r>
          </a:p>
          <a:p>
            <a:pPr lvl="1">
              <a:buFont typeface="Courier New" panose="02070309020205020404" pitchFamily="49" charset="0"/>
              <a:buChar char="o"/>
            </a:pPr>
            <a:r>
              <a:rPr lang="en-US" dirty="0" err="1"/>
              <a:t>Perfluoropinacol</a:t>
            </a:r>
            <a:r>
              <a:rPr lang="en-US" dirty="0"/>
              <a:t> freezes at RT, so needle may have clogged-always perform an assessment of work to identify potential issues prior to starting work! </a:t>
            </a:r>
            <a:endParaRPr lang="en-US" dirty="0" smtClean="0"/>
          </a:p>
          <a:p>
            <a:pPr lvl="1">
              <a:buFont typeface="Courier New" panose="02070309020205020404" pitchFamily="49" charset="0"/>
              <a:buChar char="o"/>
            </a:pPr>
            <a:r>
              <a:rPr lang="en-US" dirty="0" smtClean="0"/>
              <a:t>Needle </a:t>
            </a:r>
            <a:r>
              <a:rPr lang="en-US" dirty="0"/>
              <a:t>was likely not secured properly, going to use </a:t>
            </a:r>
            <a:r>
              <a:rPr lang="en-US" dirty="0" err="1"/>
              <a:t>parafilm</a:t>
            </a:r>
            <a:r>
              <a:rPr lang="en-US" dirty="0"/>
              <a:t> for an extra seal moving forward</a:t>
            </a:r>
          </a:p>
          <a:p>
            <a:pPr lvl="1">
              <a:buFont typeface="Courier New" panose="02070309020205020404" pitchFamily="49" charset="0"/>
              <a:buChar char="o"/>
            </a:pPr>
            <a:r>
              <a:rPr lang="en-US" dirty="0" smtClean="0"/>
              <a:t>Fume </a:t>
            </a:r>
            <a:r>
              <a:rPr lang="en-US" dirty="0"/>
              <a:t>hood sash was not lowered, so splash could have contacted researcher-always work with sash in lowest practical </a:t>
            </a:r>
            <a:r>
              <a:rPr lang="en-US" dirty="0" smtClean="0"/>
              <a:t>position</a:t>
            </a:r>
          </a:p>
          <a:p>
            <a:pPr lvl="1">
              <a:buFont typeface="Courier New" panose="02070309020205020404" pitchFamily="49" charset="0"/>
              <a:buChar char="o"/>
            </a:pPr>
            <a:r>
              <a:rPr lang="en-US" dirty="0" smtClean="0"/>
              <a:t>Proper PPE was worn by researcher</a:t>
            </a:r>
          </a:p>
        </p:txBody>
      </p:sp>
    </p:spTree>
    <p:extLst>
      <p:ext uri="{BB962C8B-B14F-4D97-AF65-F5344CB8AC3E}">
        <p14:creationId xmlns:p14="http://schemas.microsoft.com/office/powerpoint/2010/main" val="308016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Exposures</a:t>
            </a:r>
            <a:endParaRPr lang="en-US" dirty="0"/>
          </a:p>
        </p:txBody>
      </p:sp>
      <p:sp>
        <p:nvSpPr>
          <p:cNvPr id="3" name="Content Placeholder 2"/>
          <p:cNvSpPr>
            <a:spLocks noGrp="1"/>
          </p:cNvSpPr>
          <p:nvPr>
            <p:ph idx="1"/>
          </p:nvPr>
        </p:nvSpPr>
        <p:spPr>
          <a:xfrm>
            <a:off x="628650" y="1530349"/>
            <a:ext cx="7886700" cy="5070475"/>
          </a:xfrm>
        </p:spPr>
        <p:txBody>
          <a:bodyPr>
            <a:normAutofit fontScale="85000" lnSpcReduction="20000"/>
          </a:bodyPr>
          <a:lstStyle/>
          <a:p>
            <a:r>
              <a:rPr lang="en-US" u="sng" dirty="0" smtClean="0"/>
              <a:t>Syringe leak</a:t>
            </a:r>
            <a:r>
              <a:rPr lang="en-US" dirty="0" smtClean="0"/>
              <a:t>: While transporting a syringe loaded with THF, solvent sprayed out the back of the syringe and onto researcher’s face. Syringe was in secondary container, may have been depressed during transport.</a:t>
            </a:r>
          </a:p>
          <a:p>
            <a:pPr marL="0" indent="0">
              <a:buNone/>
            </a:pPr>
            <a:r>
              <a:rPr lang="en-US" sz="2400" b="1" dirty="0"/>
              <a:t>Root Cause and Corrective Actions</a:t>
            </a:r>
          </a:p>
          <a:p>
            <a:pPr lvl="1">
              <a:buFont typeface="Courier New" panose="02070309020205020404" pitchFamily="49" charset="0"/>
              <a:buChar char="o"/>
            </a:pPr>
            <a:r>
              <a:rPr lang="en-US" dirty="0" smtClean="0"/>
              <a:t>Researcher used the eyewash, no injury occurred</a:t>
            </a:r>
          </a:p>
          <a:p>
            <a:pPr lvl="1">
              <a:buFont typeface="Courier New" panose="02070309020205020404" pitchFamily="49" charset="0"/>
              <a:buChar char="o"/>
            </a:pPr>
            <a:r>
              <a:rPr lang="en-US" dirty="0" smtClean="0"/>
              <a:t>Not clear exactly how this happened-but new lab practice will help</a:t>
            </a:r>
          </a:p>
          <a:p>
            <a:pPr lvl="1">
              <a:buFont typeface="Courier New" panose="02070309020205020404" pitchFamily="49" charset="0"/>
              <a:buChar char="o"/>
            </a:pPr>
            <a:r>
              <a:rPr lang="en-US" dirty="0" smtClean="0"/>
              <a:t>Lab will now transport solvents using a solvent flask to prevent reoccurrence</a:t>
            </a:r>
          </a:p>
          <a:p>
            <a:pPr marL="457200" lvl="1" indent="0">
              <a:buNone/>
            </a:pPr>
            <a:r>
              <a:rPr lang="en-US" dirty="0" smtClean="0"/>
              <a:t> </a:t>
            </a:r>
          </a:p>
          <a:p>
            <a:r>
              <a:rPr lang="en-US" u="sng" dirty="0" smtClean="0"/>
              <a:t>Potential Isoflurane Exposure</a:t>
            </a:r>
            <a:r>
              <a:rPr lang="en-US" dirty="0" smtClean="0"/>
              <a:t>:  Researcher felt dizzy/ill after working with isoflurane.  Found that scavenging equipment was not hooked up correctly.</a:t>
            </a:r>
          </a:p>
          <a:p>
            <a:pPr marL="0" indent="0">
              <a:buNone/>
            </a:pPr>
            <a:r>
              <a:rPr lang="en-US" sz="2400" b="1" dirty="0"/>
              <a:t>Root Cause and Corrective Actions</a:t>
            </a:r>
          </a:p>
          <a:p>
            <a:pPr lvl="1">
              <a:buFont typeface="Courier New" panose="02070309020205020404" pitchFamily="49" charset="0"/>
              <a:buChar char="o"/>
            </a:pPr>
            <a:r>
              <a:rPr lang="en-US" dirty="0" smtClean="0"/>
              <a:t>Researcher did get medical attention</a:t>
            </a:r>
          </a:p>
          <a:p>
            <a:pPr lvl="1">
              <a:buFont typeface="Courier New" panose="02070309020205020404" pitchFamily="49" charset="0"/>
              <a:buChar char="o"/>
            </a:pPr>
            <a:r>
              <a:rPr lang="en-US" dirty="0" smtClean="0"/>
              <a:t>Equipment has been repaired</a:t>
            </a:r>
          </a:p>
          <a:p>
            <a:pPr lvl="1">
              <a:buFont typeface="Courier New" panose="02070309020205020404" pitchFamily="49" charset="0"/>
              <a:buChar char="o"/>
            </a:pPr>
            <a:r>
              <a:rPr lang="en-US" dirty="0" smtClean="0"/>
              <a:t>Always examine safety equipment prior to use</a:t>
            </a:r>
          </a:p>
          <a:p>
            <a:pPr lvl="1"/>
            <a:endParaRPr lang="en-US" dirty="0" smtClean="0"/>
          </a:p>
          <a:p>
            <a:endParaRPr lang="en-US" dirty="0"/>
          </a:p>
          <a:p>
            <a:endParaRPr lang="en-US" dirty="0" smtClean="0"/>
          </a:p>
        </p:txBody>
      </p:sp>
    </p:spTree>
    <p:extLst>
      <p:ext uri="{BB962C8B-B14F-4D97-AF65-F5344CB8AC3E}">
        <p14:creationId xmlns:p14="http://schemas.microsoft.com/office/powerpoint/2010/main" val="2411427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a:t>
            </a:r>
            <a:endParaRPr lang="en-US" dirty="0"/>
          </a:p>
        </p:txBody>
      </p:sp>
      <p:sp>
        <p:nvSpPr>
          <p:cNvPr id="3" name="Content Placeholder 2"/>
          <p:cNvSpPr>
            <a:spLocks noGrp="1"/>
          </p:cNvSpPr>
          <p:nvPr>
            <p:ph idx="1"/>
          </p:nvPr>
        </p:nvSpPr>
        <p:spPr>
          <a:xfrm>
            <a:off x="628650" y="1438275"/>
            <a:ext cx="7886700" cy="4972050"/>
          </a:xfrm>
        </p:spPr>
        <p:txBody>
          <a:bodyPr>
            <a:normAutofit fontScale="92500" lnSpcReduction="20000"/>
          </a:bodyPr>
          <a:lstStyle/>
          <a:p>
            <a:r>
              <a:rPr lang="en-US" dirty="0" smtClean="0"/>
              <a:t>CO Alarm/sensor issues: A CO sensor on an exhausted gas cabinet was giving positive readings for inside of the cabinet, and outside of the cabinet.  The CO cylinder was known to be closed and the gas had not been used in at least a year</a:t>
            </a:r>
          </a:p>
          <a:p>
            <a:pPr marL="0" indent="0">
              <a:buNone/>
            </a:pPr>
            <a:r>
              <a:rPr lang="en-US" b="1" dirty="0" smtClean="0"/>
              <a:t>Root Cause and Corrective Actions</a:t>
            </a:r>
          </a:p>
          <a:p>
            <a:pPr>
              <a:buFont typeface="Courier New" panose="02070309020205020404" pitchFamily="49" charset="0"/>
              <a:buChar char="o"/>
            </a:pPr>
            <a:r>
              <a:rPr lang="en-US" dirty="0" smtClean="0"/>
              <a:t>Researcher found a plug-in stand alone CO monitor, which confirmed zero CO in the room</a:t>
            </a:r>
          </a:p>
          <a:p>
            <a:pPr>
              <a:buFont typeface="Courier New" panose="02070309020205020404" pitchFamily="49" charset="0"/>
              <a:buChar char="o"/>
            </a:pPr>
            <a:r>
              <a:rPr lang="en-US" dirty="0" smtClean="0"/>
              <a:t>Sensor had been inspected recently by vendor, was known to be defective</a:t>
            </a:r>
          </a:p>
          <a:p>
            <a:pPr>
              <a:buFont typeface="Courier New" panose="02070309020205020404" pitchFamily="49" charset="0"/>
              <a:buChar char="o"/>
            </a:pPr>
            <a:r>
              <a:rPr lang="en-US" dirty="0" smtClean="0"/>
              <a:t>Sensor will be repaired soon-will ask lab to post a sign not to use the CO and that the sensor is not reading correctly</a:t>
            </a:r>
          </a:p>
          <a:p>
            <a:pPr marL="0" indent="0">
              <a:buNone/>
            </a:pPr>
            <a:r>
              <a:rPr lang="en-US" b="1" dirty="0"/>
              <a:t>	</a:t>
            </a:r>
          </a:p>
        </p:txBody>
      </p:sp>
    </p:spTree>
    <p:extLst>
      <p:ext uri="{BB962C8B-B14F-4D97-AF65-F5344CB8AC3E}">
        <p14:creationId xmlns:p14="http://schemas.microsoft.com/office/powerpoint/2010/main" val="2633626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Self-Inspection Questions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How involved were other lab members in completing the self-inspection? </a:t>
            </a:r>
            <a:r>
              <a:rPr lang="en-US" dirty="0" smtClean="0"/>
              <a:t>(1-no involvement; 2-one other member; 3-multiple members; 4-inspection evenly shared with all members)</a:t>
            </a:r>
          </a:p>
          <a:p>
            <a:endParaRPr lang="en-US" dirty="0"/>
          </a:p>
          <a:p>
            <a:r>
              <a:rPr lang="en-US" b="1" dirty="0" smtClean="0"/>
              <a:t>How much were the results from the self-inspection shared with the group? </a:t>
            </a:r>
            <a:r>
              <a:rPr lang="en-US" dirty="0" smtClean="0"/>
              <a:t>(1-not at all; 2-summary offered; 3-complete report shared; 4-results and corrective actions discussed)</a:t>
            </a:r>
          </a:p>
          <a:p>
            <a:endParaRPr lang="en-US" dirty="0" smtClean="0"/>
          </a:p>
          <a:p>
            <a:r>
              <a:rPr lang="en-US" dirty="0" smtClean="0"/>
              <a:t>Any comments? </a:t>
            </a:r>
          </a:p>
          <a:p>
            <a:pPr marL="0" indent="0">
              <a:buNone/>
            </a:pPr>
            <a:endParaRPr lang="en-US" dirty="0"/>
          </a:p>
          <a:p>
            <a:pPr marL="0" indent="0">
              <a:buNone/>
            </a:pPr>
            <a:r>
              <a:rPr lang="en-US" dirty="0" smtClean="0"/>
              <a:t>We want the lab members to be engaged in safety and informed</a:t>
            </a:r>
            <a:endParaRPr lang="en-US" dirty="0"/>
          </a:p>
        </p:txBody>
      </p:sp>
    </p:spTree>
    <p:extLst>
      <p:ext uri="{BB962C8B-B14F-4D97-AF65-F5344CB8AC3E}">
        <p14:creationId xmlns:p14="http://schemas.microsoft.com/office/powerpoint/2010/main" val="2616247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Rotation Student Survey</a:t>
            </a:r>
            <a:endParaRPr lang="en-US" dirty="0"/>
          </a:p>
        </p:txBody>
      </p:sp>
      <p:sp>
        <p:nvSpPr>
          <p:cNvPr id="3" name="Content Placeholder 2"/>
          <p:cNvSpPr>
            <a:spLocks noGrp="1"/>
          </p:cNvSpPr>
          <p:nvPr>
            <p:ph idx="1"/>
          </p:nvPr>
        </p:nvSpPr>
        <p:spPr/>
        <p:txBody>
          <a:bodyPr/>
          <a:lstStyle/>
          <a:p>
            <a:r>
              <a:rPr lang="en-US" dirty="0"/>
              <a:t>C</a:t>
            </a:r>
            <a:r>
              <a:rPr lang="en-US" dirty="0" smtClean="0"/>
              <a:t>omments </a:t>
            </a:r>
            <a:r>
              <a:rPr lang="en-US" dirty="0"/>
              <a:t>generally indicated good safety </a:t>
            </a:r>
            <a:r>
              <a:rPr lang="en-US" dirty="0" smtClean="0"/>
              <a:t>training, but a few indicated that some labs could do better</a:t>
            </a:r>
          </a:p>
          <a:p>
            <a:r>
              <a:rPr lang="en-US" dirty="0" smtClean="0"/>
              <a:t>This is a reminder to train rotation students and new lab members well</a:t>
            </a:r>
          </a:p>
          <a:p>
            <a:r>
              <a:rPr lang="en-US" dirty="0" smtClean="0"/>
              <a:t>Monitor techniques, take time to explain, make yourself available</a:t>
            </a:r>
            <a:endParaRPr lang="en-US" dirty="0"/>
          </a:p>
        </p:txBody>
      </p:sp>
    </p:spTree>
    <p:extLst>
      <p:ext uri="{BB962C8B-B14F-4D97-AF65-F5344CB8AC3E}">
        <p14:creationId xmlns:p14="http://schemas.microsoft.com/office/powerpoint/2010/main" val="1377192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SURF Students</a:t>
            </a:r>
            <a:endParaRPr lang="en-US" dirty="0"/>
          </a:p>
        </p:txBody>
      </p:sp>
      <p:sp>
        <p:nvSpPr>
          <p:cNvPr id="3" name="Content Placeholder 2"/>
          <p:cNvSpPr>
            <a:spLocks noGrp="1"/>
          </p:cNvSpPr>
          <p:nvPr>
            <p:ph idx="1"/>
          </p:nvPr>
        </p:nvSpPr>
        <p:spPr/>
        <p:txBody>
          <a:bodyPr/>
          <a:lstStyle/>
          <a:p>
            <a:pPr marL="0" indent="0">
              <a:buNone/>
            </a:pPr>
            <a:r>
              <a:rPr lang="en-US" dirty="0" smtClean="0"/>
              <a:t>Note that SURF students did not have lab classes over the last year</a:t>
            </a:r>
          </a:p>
          <a:p>
            <a:pPr lvl="1"/>
            <a:r>
              <a:rPr lang="en-US" dirty="0" smtClean="0"/>
              <a:t>They may lack some basic laboratory skills that is usually acquired in lab classes</a:t>
            </a:r>
          </a:p>
          <a:p>
            <a:pPr lvl="1"/>
            <a:r>
              <a:rPr lang="en-US" dirty="0" smtClean="0"/>
              <a:t>No working alone</a:t>
            </a:r>
          </a:p>
          <a:p>
            <a:pPr lvl="1"/>
            <a:r>
              <a:rPr lang="en-US" dirty="0" smtClean="0"/>
              <a:t>With reduced populations in the lab, may need to watch work more closely </a:t>
            </a:r>
          </a:p>
          <a:p>
            <a:pPr lvl="1"/>
            <a:r>
              <a:rPr lang="en-US" dirty="0" smtClean="0"/>
              <a:t>In general, take extra care in training these students </a:t>
            </a:r>
            <a:endParaRPr lang="en-US" dirty="0"/>
          </a:p>
        </p:txBody>
      </p:sp>
    </p:spTree>
    <p:extLst>
      <p:ext uri="{BB962C8B-B14F-4D97-AF65-F5344CB8AC3E}">
        <p14:creationId xmlns:p14="http://schemas.microsoft.com/office/powerpoint/2010/main" val="1120877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1706</TotalTime>
  <Words>763</Words>
  <Application>Microsoft Office PowerPoint</Application>
  <PresentationFormat>On-screen Show (4:3)</PresentationFormat>
  <Paragraphs>96</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Calibri</vt:lpstr>
      <vt:lpstr>Calibri Light</vt:lpstr>
      <vt:lpstr>Courier New</vt:lpstr>
      <vt:lpstr>Office Theme</vt:lpstr>
      <vt:lpstr>Incident Summary for CCE  </vt:lpstr>
      <vt:lpstr>Overview of Incidents</vt:lpstr>
      <vt:lpstr>Injuries</vt:lpstr>
      <vt:lpstr>Minor Chemical Spill</vt:lpstr>
      <vt:lpstr>Chemical Exposures</vt:lpstr>
      <vt:lpstr>Equipment</vt:lpstr>
      <vt:lpstr>Self-Inspection Questions</vt:lpstr>
      <vt:lpstr>Rotation Student Survey</vt:lpstr>
      <vt:lpstr>SURF Students</vt:lpstr>
      <vt:lpstr>For Faculty</vt:lpstr>
    </vt:vector>
  </TitlesOfParts>
  <Company>Caltech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Siladke, Nathan A.</dc:creator>
  <cp:lastModifiedBy>Siladke, Nathan A.</cp:lastModifiedBy>
  <cp:revision>177</cp:revision>
  <dcterms:created xsi:type="dcterms:W3CDTF">2018-08-29T19:21:06Z</dcterms:created>
  <dcterms:modified xsi:type="dcterms:W3CDTF">2021-02-25T17:20:29Z</dcterms:modified>
</cp:coreProperties>
</file>