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564" r:id="rId2"/>
    <p:sldId id="547" r:id="rId3"/>
    <p:sldId id="546" r:id="rId4"/>
    <p:sldId id="565" r:id="rId5"/>
    <p:sldId id="548" r:id="rId6"/>
    <p:sldId id="566" r:id="rId7"/>
    <p:sldId id="568" r:id="rId8"/>
    <p:sldId id="551" r:id="rId9"/>
    <p:sldId id="55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75"/>
    <p:restoredTop sz="59972"/>
  </p:normalViewPr>
  <p:slideViewPr>
    <p:cSldViewPr snapToGrid="0" snapToObjects="1">
      <p:cViewPr varScale="1">
        <p:scale>
          <a:sx n="52" d="100"/>
          <a:sy n="52" d="100"/>
        </p:scale>
        <p:origin x="12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2D4B9D-E1AC-6148-9363-F63F92C5878D}" type="datetimeFigureOut">
              <a:rPr lang="en-US" smtClean="0"/>
              <a:t>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5EFD2-C253-4843-860F-3E6B3A20BEBA}" type="slidenum">
              <a:rPr lang="en-US" smtClean="0"/>
              <a:t>‹#›</a:t>
            </a:fld>
            <a:endParaRPr lang="en-US"/>
          </a:p>
        </p:txBody>
      </p:sp>
    </p:spTree>
    <p:extLst>
      <p:ext uri="{BB962C8B-B14F-4D97-AF65-F5344CB8AC3E}">
        <p14:creationId xmlns:p14="http://schemas.microsoft.com/office/powerpoint/2010/main" val="399940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Making virtual community – getting people together </a:t>
            </a:r>
          </a:p>
          <a:p>
            <a:pPr marL="171450" indent="-171450">
              <a:buFont typeface="Arial" panose="020B0604020202020204" pitchFamily="34" charset="0"/>
              <a:buChar char="•"/>
            </a:pPr>
            <a:r>
              <a:rPr lang="en-US" dirty="0"/>
              <a:t>2 groups of 19 people each </a:t>
            </a:r>
          </a:p>
          <a:p>
            <a:pPr marL="171450" indent="-171450">
              <a:buFont typeface="Arial" panose="020B0604020202020204" pitchFamily="34" charset="0"/>
              <a:buChar char="•"/>
            </a:pPr>
            <a:r>
              <a:rPr lang="en-US" dirty="0"/>
              <a:t>Social aspect of trying to check in with people </a:t>
            </a:r>
          </a:p>
          <a:p>
            <a:pPr marL="171450" indent="-171450">
              <a:buFont typeface="Arial" panose="020B0604020202020204" pitchFamily="34" charset="0"/>
              <a:buChar char="•"/>
            </a:pPr>
            <a:r>
              <a:rPr lang="en-US" dirty="0"/>
              <a:t>Some things that houses would normal do </a:t>
            </a:r>
          </a:p>
          <a:p>
            <a:pPr marL="171450" indent="-171450">
              <a:buFont typeface="Arial" panose="020B0604020202020204" pitchFamily="34" charset="0"/>
              <a:buChar char="•"/>
            </a:pPr>
            <a:r>
              <a:rPr lang="en-US" dirty="0"/>
              <a:t>Something planned to meet with them once a week </a:t>
            </a:r>
          </a:p>
          <a:p>
            <a:pPr marL="171450" indent="-171450">
              <a:buFont typeface="Arial" panose="020B0604020202020204" pitchFamily="34" charset="0"/>
              <a:buChar char="•"/>
            </a:pPr>
            <a:r>
              <a:rPr lang="en-US" dirty="0"/>
              <a:t>Returning and brand new – 6 or 7 of them are returning – the rest are new -- </a:t>
            </a:r>
          </a:p>
          <a:p>
            <a:endParaRPr lang="en-US" dirty="0"/>
          </a:p>
        </p:txBody>
      </p:sp>
      <p:sp>
        <p:nvSpPr>
          <p:cNvPr id="4" name="Slide Number Placeholder 3"/>
          <p:cNvSpPr>
            <a:spLocks noGrp="1"/>
          </p:cNvSpPr>
          <p:nvPr>
            <p:ph type="sldNum" sz="quarter" idx="5"/>
          </p:nvPr>
        </p:nvSpPr>
        <p:spPr/>
        <p:txBody>
          <a:bodyPr/>
          <a:lstStyle/>
          <a:p>
            <a:fld id="{22A5EFD2-C253-4843-860F-3E6B3A20BEBA}" type="slidenum">
              <a:rPr lang="en-US" smtClean="0"/>
              <a:t>1</a:t>
            </a:fld>
            <a:endParaRPr lang="en-US"/>
          </a:p>
        </p:txBody>
      </p:sp>
    </p:spTree>
    <p:extLst>
      <p:ext uri="{BB962C8B-B14F-4D97-AF65-F5344CB8AC3E}">
        <p14:creationId xmlns:p14="http://schemas.microsoft.com/office/powerpoint/2010/main" val="20977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5EFD2-C253-4843-860F-3E6B3A20BEBA}" type="slidenum">
              <a:rPr lang="en-US" smtClean="0"/>
              <a:t>3</a:t>
            </a:fld>
            <a:endParaRPr lang="en-US"/>
          </a:p>
        </p:txBody>
      </p:sp>
    </p:spTree>
    <p:extLst>
      <p:ext uri="{BB962C8B-B14F-4D97-AF65-F5344CB8AC3E}">
        <p14:creationId xmlns:p14="http://schemas.microsoft.com/office/powerpoint/2010/main" val="160049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5EFD2-C253-4843-860F-3E6B3A20BEBA}" type="slidenum">
              <a:rPr lang="en-US" smtClean="0"/>
              <a:t>4</a:t>
            </a:fld>
            <a:endParaRPr lang="en-US"/>
          </a:p>
        </p:txBody>
      </p:sp>
    </p:spTree>
    <p:extLst>
      <p:ext uri="{BB962C8B-B14F-4D97-AF65-F5344CB8AC3E}">
        <p14:creationId xmlns:p14="http://schemas.microsoft.com/office/powerpoint/2010/main" val="2096696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5EFD2-C253-4843-860F-3E6B3A20BEBA}" type="slidenum">
              <a:rPr lang="en-US" smtClean="0"/>
              <a:t>5</a:t>
            </a:fld>
            <a:endParaRPr lang="en-US"/>
          </a:p>
        </p:txBody>
      </p:sp>
    </p:spTree>
    <p:extLst>
      <p:ext uri="{BB962C8B-B14F-4D97-AF65-F5344CB8AC3E}">
        <p14:creationId xmlns:p14="http://schemas.microsoft.com/office/powerpoint/2010/main" val="2476475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5EFD2-C253-4843-860F-3E6B3A20BEBA}" type="slidenum">
              <a:rPr lang="en-US" smtClean="0"/>
              <a:t>6</a:t>
            </a:fld>
            <a:endParaRPr lang="en-US"/>
          </a:p>
        </p:txBody>
      </p:sp>
    </p:spTree>
    <p:extLst>
      <p:ext uri="{BB962C8B-B14F-4D97-AF65-F5344CB8AC3E}">
        <p14:creationId xmlns:p14="http://schemas.microsoft.com/office/powerpoint/2010/main" val="3379015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5EFD2-C253-4843-860F-3E6B3A20BEBA}" type="slidenum">
              <a:rPr lang="en-US" smtClean="0"/>
              <a:t>7</a:t>
            </a:fld>
            <a:endParaRPr lang="en-US"/>
          </a:p>
        </p:txBody>
      </p:sp>
    </p:spTree>
    <p:extLst>
      <p:ext uri="{BB962C8B-B14F-4D97-AF65-F5344CB8AC3E}">
        <p14:creationId xmlns:p14="http://schemas.microsoft.com/office/powerpoint/2010/main" val="1618222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o</a:t>
            </a:r>
          </a:p>
        </p:txBody>
      </p:sp>
      <p:sp>
        <p:nvSpPr>
          <p:cNvPr id="4" name="Slide Number Placeholder 3"/>
          <p:cNvSpPr>
            <a:spLocks noGrp="1"/>
          </p:cNvSpPr>
          <p:nvPr>
            <p:ph type="sldNum" sz="quarter" idx="5"/>
          </p:nvPr>
        </p:nvSpPr>
        <p:spPr/>
        <p:txBody>
          <a:bodyPr/>
          <a:lstStyle/>
          <a:p>
            <a:fld id="{22A5EFD2-C253-4843-860F-3E6B3A20BEBA}" type="slidenum">
              <a:rPr lang="en-US" smtClean="0"/>
              <a:t>8</a:t>
            </a:fld>
            <a:endParaRPr lang="en-US"/>
          </a:p>
        </p:txBody>
      </p:sp>
    </p:spTree>
    <p:extLst>
      <p:ext uri="{BB962C8B-B14F-4D97-AF65-F5344CB8AC3E}">
        <p14:creationId xmlns:p14="http://schemas.microsoft.com/office/powerpoint/2010/main" val="91514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5EFD2-C253-4843-860F-3E6B3A20BEBA}" type="slidenum">
              <a:rPr lang="en-US" smtClean="0"/>
              <a:t>9</a:t>
            </a:fld>
            <a:endParaRPr lang="en-US"/>
          </a:p>
        </p:txBody>
      </p:sp>
    </p:spTree>
    <p:extLst>
      <p:ext uri="{BB962C8B-B14F-4D97-AF65-F5344CB8AC3E}">
        <p14:creationId xmlns:p14="http://schemas.microsoft.com/office/powerpoint/2010/main" val="1118007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BDAC-D064-464C-9B72-6A74717982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D82770-0C59-2845-B18E-56A99DDD1E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8FE94D-ECC2-B149-9741-8DA6850AD1E5}"/>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5" name="Footer Placeholder 4">
            <a:extLst>
              <a:ext uri="{FF2B5EF4-FFF2-40B4-BE49-F238E27FC236}">
                <a16:creationId xmlns:a16="http://schemas.microsoft.com/office/drawing/2014/main" id="{E1B9F39F-18AE-2A4E-B943-6917A5D4A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ABCB91-3036-FA40-BA34-C137002FADFE}"/>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352733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6B49-F748-1E48-99FA-5AF80BEC8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7B2BA6-A41D-F041-BA56-4C5E9E887A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539D6-97BF-8847-B198-FFCCF0652D9D}"/>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5" name="Footer Placeholder 4">
            <a:extLst>
              <a:ext uri="{FF2B5EF4-FFF2-40B4-BE49-F238E27FC236}">
                <a16:creationId xmlns:a16="http://schemas.microsoft.com/office/drawing/2014/main" id="{40AA226E-C8B1-9D40-BC06-5EAE1F992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79EAD-F882-A14C-966F-349F1546D1C6}"/>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4261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AAF441-F309-ED4F-84C9-D267801792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5E3742-BD3F-4140-AC18-2D2AEF7E8D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12FC2-DAA1-8A41-A883-14B4795B1CE6}"/>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5" name="Footer Placeholder 4">
            <a:extLst>
              <a:ext uri="{FF2B5EF4-FFF2-40B4-BE49-F238E27FC236}">
                <a16:creationId xmlns:a16="http://schemas.microsoft.com/office/drawing/2014/main" id="{8D736E49-60D8-DA48-B400-F84924BFC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F6F47-43CB-C744-8E59-8BCD15C3A759}"/>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2225176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FB68-A978-6247-914C-01754C9F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1D8CB0-5E2E-CC47-94B9-4195F8C373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3C2EF-6C40-ED42-BB1F-54342B2EDA60}"/>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5" name="Footer Placeholder 4">
            <a:extLst>
              <a:ext uri="{FF2B5EF4-FFF2-40B4-BE49-F238E27FC236}">
                <a16:creationId xmlns:a16="http://schemas.microsoft.com/office/drawing/2014/main" id="{18FA8AD8-31B8-8B4C-86B2-1C521F59A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552E4-CA63-CC4E-8D19-AA72749E4821}"/>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376067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2B13-AAF6-2047-978C-42D8273B8F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A5E8B0-53A4-514F-B8D6-0A13B9A227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BCB409-AF86-C343-820A-8F81D8D3B95D}"/>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5" name="Footer Placeholder 4">
            <a:extLst>
              <a:ext uri="{FF2B5EF4-FFF2-40B4-BE49-F238E27FC236}">
                <a16:creationId xmlns:a16="http://schemas.microsoft.com/office/drawing/2014/main" id="{971FEA5C-2E1B-424B-B01E-5586AEEE9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E18786-D1BA-9E43-891C-660BB5283EF5}"/>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371587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C35C-0F3F-D24B-A898-EC5BB08CC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81DE5-64BA-8A49-843C-3FCF34EEAF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F8D18C-013B-0B4E-8227-94629BB2BF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1A67AE-B4F8-C64F-92CE-44191E22842F}"/>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6" name="Footer Placeholder 5">
            <a:extLst>
              <a:ext uri="{FF2B5EF4-FFF2-40B4-BE49-F238E27FC236}">
                <a16:creationId xmlns:a16="http://schemas.microsoft.com/office/drawing/2014/main" id="{2CBA5BB0-ABCA-3B4E-B761-789D5FF39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B5FBB-3951-EC4F-816C-D5CB6CB7D0C1}"/>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1307008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FA3A-69D8-5641-88E2-1C2272C47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24161E-0676-FA4E-A539-B9E109B035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8711-B665-B247-B9CC-9D47062685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2BA02F-DDAA-D340-A185-E65E907E23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C3BD86-BCEB-4841-8863-8C943182EC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F22DEF-BA03-7247-9731-55CADB5EDD57}"/>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8" name="Footer Placeholder 7">
            <a:extLst>
              <a:ext uri="{FF2B5EF4-FFF2-40B4-BE49-F238E27FC236}">
                <a16:creationId xmlns:a16="http://schemas.microsoft.com/office/drawing/2014/main" id="{BDAD1EFA-C071-3841-802C-FA9F4D4898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853AF3-54D2-D04B-A2BE-010E84A75FFB}"/>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579092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732C-65D8-F240-AB8E-FDD4868DAB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46CCC8-5A53-7D40-A3BB-0A00F914FEBA}"/>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4" name="Footer Placeholder 3">
            <a:extLst>
              <a:ext uri="{FF2B5EF4-FFF2-40B4-BE49-F238E27FC236}">
                <a16:creationId xmlns:a16="http://schemas.microsoft.com/office/drawing/2014/main" id="{4C7B011C-CC96-284B-BAB7-0C9E19B793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CB451A-6683-3A44-8020-7CCFAF50D778}"/>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1092470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F05F2A-F240-0B47-B9A5-9B11CD640626}"/>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3" name="Footer Placeholder 2">
            <a:extLst>
              <a:ext uri="{FF2B5EF4-FFF2-40B4-BE49-F238E27FC236}">
                <a16:creationId xmlns:a16="http://schemas.microsoft.com/office/drawing/2014/main" id="{83EE1495-2735-D24F-AAFC-923E4A297B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A5B839-8E03-B64C-B4E6-742274E781F8}"/>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209253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C398-AE59-F049-B12A-9DE141F50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70FFBD-9641-9642-98D4-7292AEF236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BB8F8-0BA5-0142-9C79-6CDFEFD2D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6000B-152B-D948-B373-4DE2DFF8C707}"/>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6" name="Footer Placeholder 5">
            <a:extLst>
              <a:ext uri="{FF2B5EF4-FFF2-40B4-BE49-F238E27FC236}">
                <a16:creationId xmlns:a16="http://schemas.microsoft.com/office/drawing/2014/main" id="{7B4A8F6A-83AD-2A44-AE72-9B53856F11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1E958-F5CB-F447-B9FF-08321FDD0E20}"/>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4025006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009F-7CCF-C84F-9CF6-019DD04769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FBFFA-58EA-2C4F-AE17-BF67A5FA95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0CF34-35D1-0240-A083-6F73134F5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7FFFB-563E-0E4F-A7E4-1A3D2BBC48F6}"/>
              </a:ext>
            </a:extLst>
          </p:cNvPr>
          <p:cNvSpPr>
            <a:spLocks noGrp="1"/>
          </p:cNvSpPr>
          <p:nvPr>
            <p:ph type="dt" sz="half" idx="10"/>
          </p:nvPr>
        </p:nvSpPr>
        <p:spPr/>
        <p:txBody>
          <a:bodyPr/>
          <a:lstStyle/>
          <a:p>
            <a:fld id="{3DD6FC8A-0EA6-6A49-92BF-9B70ED290C7F}" type="datetimeFigureOut">
              <a:rPr lang="en-US" smtClean="0"/>
              <a:t>2/7/2021</a:t>
            </a:fld>
            <a:endParaRPr lang="en-US"/>
          </a:p>
        </p:txBody>
      </p:sp>
      <p:sp>
        <p:nvSpPr>
          <p:cNvPr id="6" name="Footer Placeholder 5">
            <a:extLst>
              <a:ext uri="{FF2B5EF4-FFF2-40B4-BE49-F238E27FC236}">
                <a16:creationId xmlns:a16="http://schemas.microsoft.com/office/drawing/2014/main" id="{F41A9548-FE4B-884D-BC02-3549B95AE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C3CE4-4B73-B243-BC62-ADEB57AED992}"/>
              </a:ext>
            </a:extLst>
          </p:cNvPr>
          <p:cNvSpPr>
            <a:spLocks noGrp="1"/>
          </p:cNvSpPr>
          <p:nvPr>
            <p:ph type="sldNum" sz="quarter" idx="12"/>
          </p:nvPr>
        </p:nvSpPr>
        <p:spPr/>
        <p:txBody>
          <a:bodyPr/>
          <a:lstStyle/>
          <a:p>
            <a:fld id="{1CBD2CC5-564A-A74A-91FD-C70B625F3295}" type="slidenum">
              <a:rPr lang="en-US" smtClean="0"/>
              <a:t>‹#›</a:t>
            </a:fld>
            <a:endParaRPr lang="en-US"/>
          </a:p>
        </p:txBody>
      </p:sp>
    </p:spTree>
    <p:extLst>
      <p:ext uri="{BB962C8B-B14F-4D97-AF65-F5344CB8AC3E}">
        <p14:creationId xmlns:p14="http://schemas.microsoft.com/office/powerpoint/2010/main" val="1350971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8C4EB-6DF2-F447-A9B5-E735D31172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61C8B4-269C-AE45-AAD8-6B32BEAC5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AFC79-1DF3-D843-AD64-A3FE2F8B83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D6FC8A-0EA6-6A49-92BF-9B70ED290C7F}" type="datetimeFigureOut">
              <a:rPr lang="en-US" smtClean="0"/>
              <a:t>2/7/2021</a:t>
            </a:fld>
            <a:endParaRPr lang="en-US"/>
          </a:p>
        </p:txBody>
      </p:sp>
      <p:sp>
        <p:nvSpPr>
          <p:cNvPr id="5" name="Footer Placeholder 4">
            <a:extLst>
              <a:ext uri="{FF2B5EF4-FFF2-40B4-BE49-F238E27FC236}">
                <a16:creationId xmlns:a16="http://schemas.microsoft.com/office/drawing/2014/main" id="{E9ABA7FA-5D2C-5F41-B4C0-2514545D2B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02F4-04C3-C341-93CD-AB8C2A7267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D2CC5-564A-A74A-91FD-C70B625F3295}" type="slidenum">
              <a:rPr lang="en-US" smtClean="0"/>
              <a:t>‹#›</a:t>
            </a:fld>
            <a:endParaRPr lang="en-US"/>
          </a:p>
        </p:txBody>
      </p:sp>
    </p:spTree>
    <p:extLst>
      <p:ext uri="{BB962C8B-B14F-4D97-AF65-F5344CB8AC3E}">
        <p14:creationId xmlns:p14="http://schemas.microsoft.com/office/powerpoint/2010/main" val="1413866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mailto:mmoncada@caltech.edu" TargetMode="External"/><Relationship Id="rId3" Type="http://schemas.openxmlformats.org/officeDocument/2006/relationships/hyperlink" Target="mailto:caw@caltech.edu" TargetMode="External"/><Relationship Id="rId7" Type="http://schemas.openxmlformats.org/officeDocument/2006/relationships/hyperlink" Target="mailto:atom@Caltech.edu"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mailto:mlthomas@caltech.edu" TargetMode="External"/><Relationship Id="rId5" Type="http://schemas.openxmlformats.org/officeDocument/2006/relationships/hyperlink" Target="mailto:taso@caltech.edu" TargetMode="External"/><Relationship Id="rId4" Type="http://schemas.openxmlformats.org/officeDocument/2006/relationships/hyperlink" Target="mailto:Malcom@Caltech.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95C1F4-AE7F-44E4-8693-40D3D68311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734DDD3-F723-4DD3-8ABE-EC0B2AC87D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2" name="Straight Connector 21">
              <a:extLst>
                <a:ext uri="{FF2B5EF4-FFF2-40B4-BE49-F238E27FC236}">
                  <a16:creationId xmlns:a16="http://schemas.microsoft.com/office/drawing/2014/main" id="{F7C8EA93-3210-4C62-99E9-153C275E3A8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71FD03-CFAD-B441-A0D1-7F1F1643D69D}"/>
              </a:ext>
            </a:extLst>
          </p:cNvPr>
          <p:cNvPicPr>
            <a:picLocks noChangeAspect="1"/>
          </p:cNvPicPr>
          <p:nvPr/>
        </p:nvPicPr>
        <p:blipFill>
          <a:blip r:embed="rId3"/>
          <a:stretch>
            <a:fillRect/>
          </a:stretch>
        </p:blipFill>
        <p:spPr>
          <a:xfrm>
            <a:off x="1183518" y="1583419"/>
            <a:ext cx="9819073" cy="2145506"/>
          </a:xfrm>
          <a:prstGeom prst="rect">
            <a:avLst/>
          </a:prstGeom>
        </p:spPr>
      </p:pic>
    </p:spTree>
    <p:extLst>
      <p:ext uri="{BB962C8B-B14F-4D97-AF65-F5344CB8AC3E}">
        <p14:creationId xmlns:p14="http://schemas.microsoft.com/office/powerpoint/2010/main" val="737408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3363" y="365760"/>
            <a:ext cx="9367203" cy="1188720"/>
          </a:xfrm>
        </p:spPr>
        <p:txBody>
          <a:bodyPr>
            <a:normAutofit/>
          </a:bodyPr>
          <a:lstStyle/>
          <a:p>
            <a:r>
              <a:rPr lang="en-US" dirty="0">
                <a:latin typeface="+mn-lt"/>
              </a:rPr>
              <a:t>What We Do:</a:t>
            </a:r>
          </a:p>
        </p:txBody>
      </p:sp>
      <p:sp>
        <p:nvSpPr>
          <p:cNvPr id="28" name="Freeform: Shape 27">
            <a:extLst>
              <a:ext uri="{FF2B5EF4-FFF2-40B4-BE49-F238E27FC236}">
                <a16:creationId xmlns:a16="http://schemas.microsoft.com/office/drawing/2014/main"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653363" y="2176272"/>
            <a:ext cx="9367204" cy="4041648"/>
          </a:xfrm>
        </p:spPr>
        <p:txBody>
          <a:bodyPr anchor="t">
            <a:normAutofit fontScale="92500" lnSpcReduction="10000"/>
          </a:bodyPr>
          <a:lstStyle/>
          <a:p>
            <a:pPr marL="0" indent="0">
              <a:buNone/>
            </a:pPr>
            <a:r>
              <a:rPr lang="en-US" sz="2600" dirty="0">
                <a:latin typeface="+mj-lt"/>
                <a:ea typeface="Avenir Book" charset="0"/>
                <a:cs typeface="Avenir Book" charset="0"/>
              </a:rPr>
              <a:t>The Caltech Center for Inclusion &amp; Diversity (CCID) mission is to provide </a:t>
            </a:r>
            <a:r>
              <a:rPr lang="en-US" sz="2600" b="1" dirty="0">
                <a:latin typeface="+mj-lt"/>
                <a:ea typeface="Avenir Book" charset="0"/>
                <a:cs typeface="Avenir Book" charset="0"/>
              </a:rPr>
              <a:t>education, advocacy, and allyship </a:t>
            </a:r>
            <a:r>
              <a:rPr lang="en-US" sz="2600" dirty="0">
                <a:latin typeface="+mj-lt"/>
                <a:ea typeface="Avenir Book" charset="0"/>
                <a:cs typeface="Avenir Book" charset="0"/>
              </a:rPr>
              <a:t>in order to increase institutional and personal capacity for diversity and ensure a community committed to equity and inclusive excellence. We create and implement campus-wide initiatives and programs that will increase the knowledge, skills, and attitudes for all members of the Caltech community to thrive in a diverse world</a:t>
            </a:r>
            <a:r>
              <a:rPr lang="en-US" sz="2600" dirty="0" smtClean="0">
                <a:latin typeface="+mj-lt"/>
                <a:ea typeface="Avenir Book" charset="0"/>
                <a:cs typeface="Avenir Book" charset="0"/>
              </a:rPr>
              <a:t>.</a:t>
            </a:r>
          </a:p>
          <a:p>
            <a:pPr marL="0" indent="0">
              <a:buNone/>
            </a:pPr>
            <a:endParaRPr lang="en-US" sz="2600" dirty="0">
              <a:latin typeface="+mj-lt"/>
              <a:ea typeface="Avenir Book" charset="0"/>
              <a:cs typeface="Avenir Book" charset="0"/>
            </a:endParaRPr>
          </a:p>
          <a:p>
            <a:r>
              <a:rPr lang="en-US" sz="2600" dirty="0">
                <a:latin typeface="+mj-lt"/>
                <a:ea typeface="Avenir Book" charset="0"/>
                <a:cs typeface="Avenir Book" charset="0"/>
              </a:rPr>
              <a:t>Awareness &amp; </a:t>
            </a:r>
            <a:r>
              <a:rPr lang="en-US" sz="2600" dirty="0" smtClean="0">
                <a:latin typeface="+mj-lt"/>
                <a:ea typeface="Avenir Book" charset="0"/>
                <a:cs typeface="Avenir Book" charset="0"/>
              </a:rPr>
              <a:t>Education</a:t>
            </a:r>
            <a:endParaRPr lang="en-US" sz="2600" dirty="0">
              <a:latin typeface="+mj-lt"/>
              <a:ea typeface="Avenir Book" charset="0"/>
              <a:cs typeface="Avenir Book" charset="0"/>
            </a:endParaRPr>
          </a:p>
          <a:p>
            <a:r>
              <a:rPr lang="en-US" sz="2600" dirty="0">
                <a:latin typeface="+mj-lt"/>
                <a:ea typeface="Avenir Book" charset="0"/>
                <a:cs typeface="Avenir Book" charset="0"/>
              </a:rPr>
              <a:t>Advocacy through </a:t>
            </a:r>
            <a:r>
              <a:rPr lang="en-US" sz="2600" dirty="0" smtClean="0">
                <a:latin typeface="+mj-lt"/>
                <a:ea typeface="Avenir Book" charset="0"/>
                <a:cs typeface="Avenir Book" charset="0"/>
              </a:rPr>
              <a:t>Collaboration</a:t>
            </a:r>
            <a:endParaRPr lang="en-US" sz="2600" dirty="0">
              <a:latin typeface="+mj-lt"/>
              <a:ea typeface="Avenir Book" charset="0"/>
              <a:cs typeface="Avenir Book" charset="0"/>
            </a:endParaRPr>
          </a:p>
          <a:p>
            <a:r>
              <a:rPr lang="en-US" sz="2600" dirty="0" err="1" smtClean="0">
                <a:latin typeface="+mj-lt"/>
                <a:ea typeface="Avenir Book" charset="0"/>
                <a:cs typeface="Avenir Book" charset="0"/>
              </a:rPr>
              <a:t>Allyship</a:t>
            </a:r>
            <a:endParaRPr lang="en-US" sz="2600" dirty="0">
              <a:latin typeface="+mj-lt"/>
              <a:ea typeface="Avenir Book" charset="0"/>
              <a:cs typeface="Avenir Book" charset="0"/>
            </a:endParaRPr>
          </a:p>
          <a:p>
            <a:pPr marL="0" indent="0">
              <a:buNone/>
            </a:pPr>
            <a:endParaRPr lang="en-US" sz="2400" dirty="0">
              <a:latin typeface="Avenir Book" charset="0"/>
              <a:ea typeface="Avenir Book" charset="0"/>
              <a:cs typeface="Avenir Book" charset="0"/>
            </a:endParaRPr>
          </a:p>
        </p:txBody>
      </p:sp>
      <p:sp>
        <p:nvSpPr>
          <p:cNvPr id="6" name="Slide Number Placeholder 5"/>
          <p:cNvSpPr>
            <a:spLocks noGrp="1"/>
          </p:cNvSpPr>
          <p:nvPr>
            <p:ph type="sldNum" sz="quarter" idx="12"/>
          </p:nvPr>
        </p:nvSpPr>
        <p:spPr>
          <a:xfrm>
            <a:off x="9091182" y="6356350"/>
            <a:ext cx="1929384" cy="365125"/>
          </a:xfrm>
        </p:spPr>
        <p:txBody>
          <a:bodyPr>
            <a:normAutofit/>
          </a:bodyPr>
          <a:lstStyle/>
          <a:p>
            <a:pPr defTabSz="685800">
              <a:spcAft>
                <a:spcPts val="600"/>
              </a:spcAft>
            </a:pPr>
            <a:fld id="{1601CD69-971F-47A5-AE0D-C414BA7BC64D}" type="slidenum">
              <a:rPr lang="en-US">
                <a:solidFill>
                  <a:schemeClr val="tx1">
                    <a:alpha val="80000"/>
                  </a:schemeClr>
                </a:solidFill>
                <a:latin typeface="Calibri" panose="020F0502020204030204"/>
              </a:rPr>
              <a:pPr defTabSz="685800">
                <a:spcAft>
                  <a:spcPts val="600"/>
                </a:spcAft>
              </a:pPr>
              <a:t>2</a:t>
            </a:fld>
            <a:endParaRPr lang="en-US">
              <a:solidFill>
                <a:schemeClr val="tx1">
                  <a:alpha val="80000"/>
                </a:schemeClr>
              </a:solidFill>
              <a:latin typeface="Calibri" panose="020F0502020204030204"/>
            </a:endParaRPr>
          </a:p>
        </p:txBody>
      </p:sp>
    </p:spTree>
    <p:extLst>
      <p:ext uri="{BB962C8B-B14F-4D97-AF65-F5344CB8AC3E}">
        <p14:creationId xmlns:p14="http://schemas.microsoft.com/office/powerpoint/2010/main" val="3558286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6EF57EF-D042-41D3-83E8-41A1FE6C11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00A59BB-A268-4F3E-9D41-CA265AF16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3794DCE-9D34-40DF-AB3F-06DA8ACCD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45006452-918C-4282-A72C-C9692B6691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820150" y="5623560"/>
            <a:ext cx="2533650" cy="365125"/>
          </a:xfrm>
        </p:spPr>
        <p:txBody>
          <a:bodyPr vert="horz" lIns="91440" tIns="45720" rIns="91440" bIns="45720" rtlCol="0" anchor="ctr">
            <a:normAutofit/>
          </a:bodyPr>
          <a:lstStyle/>
          <a:p>
            <a:pPr>
              <a:spcAft>
                <a:spcPts val="600"/>
              </a:spcAft>
            </a:pPr>
            <a:fld id="{1601CD69-971F-47A5-AE0D-C414BA7BC64D}" type="slidenum">
              <a:rPr lang="en-US">
                <a:solidFill>
                  <a:srgbClr val="FFFFFF">
                    <a:alpha val="80000"/>
                  </a:srgbClr>
                </a:solidFill>
              </a:rPr>
              <a:pPr>
                <a:spcAft>
                  <a:spcPts val="600"/>
                </a:spcAft>
              </a:pPr>
              <a:t>3</a:t>
            </a:fld>
            <a:endParaRPr lang="en-US">
              <a:solidFill>
                <a:srgbClr val="FFFFFF">
                  <a:alpha val="80000"/>
                </a:srgbClr>
              </a:solidFill>
            </a:endParaRPr>
          </a:p>
        </p:txBody>
      </p:sp>
      <p:sp>
        <p:nvSpPr>
          <p:cNvPr id="4" name="Footer Placeholder 3"/>
          <p:cNvSpPr>
            <a:spLocks noGrp="1"/>
          </p:cNvSpPr>
          <p:nvPr>
            <p:ph type="ftr" sz="quarter" idx="11"/>
          </p:nvPr>
        </p:nvSpPr>
        <p:spPr>
          <a:xfrm>
            <a:off x="7290322" y="6355080"/>
            <a:ext cx="4063478" cy="365125"/>
          </a:xfrm>
        </p:spPr>
        <p:txBody>
          <a:bodyPr vert="horz" lIns="91440" tIns="45720" rIns="91440" bIns="45720" rtlCol="0" anchor="ctr">
            <a:normAutofit/>
          </a:bodyPr>
          <a:lstStyle/>
          <a:p>
            <a:pPr algn="r">
              <a:spcAft>
                <a:spcPts val="600"/>
              </a:spcAft>
            </a:pPr>
            <a:r>
              <a:rPr lang="en-US" kern="1200">
                <a:solidFill>
                  <a:srgbClr val="FFFFFF">
                    <a:alpha val="80000"/>
                  </a:srgbClr>
                </a:solidFill>
                <a:latin typeface="+mn-lt"/>
                <a:ea typeface="+mn-ea"/>
                <a:cs typeface="+mn-cs"/>
              </a:rPr>
              <a:t>Caltech Center for Inclusion and Diversity</a:t>
            </a:r>
          </a:p>
        </p:txBody>
      </p:sp>
      <p:sp>
        <p:nvSpPr>
          <p:cNvPr id="10" name="Title 1"/>
          <p:cNvSpPr txBox="1">
            <a:spLocks/>
          </p:cNvSpPr>
          <p:nvPr/>
        </p:nvSpPr>
        <p:spPr>
          <a:xfrm>
            <a:off x="841245" y="1540304"/>
            <a:ext cx="10699589" cy="7237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t>Caltech Center for Inclusion and Diversity </a:t>
            </a:r>
            <a:endParaRPr lang="en-US" sz="1800" dirty="0"/>
          </a:p>
        </p:txBody>
      </p:sp>
      <p:sp>
        <p:nvSpPr>
          <p:cNvPr id="6" name="Rectangle 5"/>
          <p:cNvSpPr/>
          <p:nvPr/>
        </p:nvSpPr>
        <p:spPr>
          <a:xfrm>
            <a:off x="838199" y="2264067"/>
            <a:ext cx="11215255" cy="3277820"/>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mj-lt"/>
              </a:rPr>
              <a:t>Cindy Weinstein / Chief Diversity Officer / </a:t>
            </a:r>
            <a:r>
              <a:rPr lang="en-US" sz="2000" dirty="0" smtClean="0">
                <a:latin typeface="+mj-lt"/>
                <a:hlinkClick r:id="rId3"/>
              </a:rPr>
              <a:t>caw@caltech.edu</a:t>
            </a:r>
            <a:endParaRPr lang="en-US" sz="2000" dirty="0" smtClean="0">
              <a:latin typeface="+mj-lt"/>
            </a:endParaRPr>
          </a:p>
          <a:p>
            <a:pPr marL="285750" indent="-285750">
              <a:lnSpc>
                <a:spcPct val="150000"/>
              </a:lnSpc>
              <a:buFont typeface="Arial" panose="020B0604020202020204" pitchFamily="34" charset="0"/>
              <a:buChar char="•"/>
            </a:pPr>
            <a:r>
              <a:rPr lang="en-US" sz="2000" dirty="0" smtClean="0">
                <a:latin typeface="+mj-lt"/>
              </a:rPr>
              <a:t>Lindsey </a:t>
            </a:r>
            <a:r>
              <a:rPr lang="en-US" sz="2000" dirty="0">
                <a:latin typeface="+mj-lt"/>
              </a:rPr>
              <a:t>Malcom-</a:t>
            </a:r>
            <a:r>
              <a:rPr lang="en-US" sz="2000" dirty="0" err="1">
                <a:latin typeface="+mj-lt"/>
              </a:rPr>
              <a:t>Piqueux</a:t>
            </a:r>
            <a:r>
              <a:rPr lang="en-US" sz="2000" dirty="0">
                <a:latin typeface="+mj-lt"/>
              </a:rPr>
              <a:t> / </a:t>
            </a:r>
            <a:r>
              <a:rPr lang="en-US" sz="2000" dirty="0" err="1">
                <a:latin typeface="+mj-lt"/>
              </a:rPr>
              <a:t>AVPfor</a:t>
            </a:r>
            <a:r>
              <a:rPr lang="en-US" sz="2000" dirty="0">
                <a:latin typeface="+mj-lt"/>
              </a:rPr>
              <a:t> Diversity, Equity, Inclusion, and Assessment  / </a:t>
            </a:r>
            <a:r>
              <a:rPr lang="en-US" sz="2000" dirty="0" smtClean="0">
                <a:latin typeface="+mj-lt"/>
                <a:hlinkClick r:id="rId4"/>
              </a:rPr>
              <a:t>Malcom@Caltech.edu</a:t>
            </a:r>
            <a:endParaRPr lang="en-US" sz="2000" dirty="0">
              <a:latin typeface="+mj-lt"/>
            </a:endParaRPr>
          </a:p>
          <a:p>
            <a:pPr marL="285750" indent="-285750">
              <a:lnSpc>
                <a:spcPct val="150000"/>
              </a:lnSpc>
              <a:buFont typeface="Arial" panose="020B0604020202020204" pitchFamily="34" charset="0"/>
              <a:buChar char="•"/>
            </a:pPr>
            <a:r>
              <a:rPr lang="en-US" sz="2000" dirty="0" err="1" smtClean="0">
                <a:latin typeface="+mj-lt"/>
              </a:rPr>
              <a:t>Taso</a:t>
            </a:r>
            <a:r>
              <a:rPr lang="en-US" sz="2000" dirty="0" smtClean="0">
                <a:latin typeface="+mj-lt"/>
              </a:rPr>
              <a:t> </a:t>
            </a:r>
            <a:r>
              <a:rPr lang="en-US" sz="2000" dirty="0" err="1">
                <a:latin typeface="+mj-lt"/>
              </a:rPr>
              <a:t>Dimitriadis</a:t>
            </a:r>
            <a:r>
              <a:rPr lang="en-US" sz="2000" dirty="0">
                <a:latin typeface="+mj-lt"/>
              </a:rPr>
              <a:t> / Associate Director - Non Clinical Confidential Resources / </a:t>
            </a:r>
            <a:r>
              <a:rPr lang="en-US" sz="2000" dirty="0" smtClean="0">
                <a:latin typeface="+mj-lt"/>
                <a:hlinkClick r:id="rId5"/>
              </a:rPr>
              <a:t>taso@caltech.edu</a:t>
            </a:r>
            <a:endParaRPr lang="en-US" sz="2000" dirty="0" smtClean="0">
              <a:latin typeface="+mj-lt"/>
            </a:endParaRPr>
          </a:p>
          <a:p>
            <a:pPr marL="285750" indent="-285750">
              <a:lnSpc>
                <a:spcPct val="150000"/>
              </a:lnSpc>
              <a:buFont typeface="Arial" panose="020B0604020202020204" pitchFamily="34" charset="0"/>
              <a:buChar char="•"/>
            </a:pPr>
            <a:r>
              <a:rPr lang="en-US" sz="2000" dirty="0" smtClean="0">
                <a:latin typeface="+mj-lt"/>
              </a:rPr>
              <a:t>Monique </a:t>
            </a:r>
            <a:r>
              <a:rPr lang="en-US" sz="2000" dirty="0">
                <a:latin typeface="+mj-lt"/>
              </a:rPr>
              <a:t>Thomas / Program Coordinator / </a:t>
            </a:r>
            <a:r>
              <a:rPr lang="en-US" sz="2000" dirty="0" smtClean="0">
                <a:latin typeface="+mj-lt"/>
                <a:hlinkClick r:id="rId6"/>
              </a:rPr>
              <a:t>mlthomas@caltech.edu</a:t>
            </a:r>
            <a:endParaRPr lang="en-US" sz="2000" dirty="0" smtClean="0">
              <a:latin typeface="+mj-lt"/>
            </a:endParaRPr>
          </a:p>
          <a:p>
            <a:pPr marL="285750" indent="-285750">
              <a:lnSpc>
                <a:spcPct val="150000"/>
              </a:lnSpc>
              <a:buFont typeface="Arial" panose="020B0604020202020204" pitchFamily="34" charset="0"/>
              <a:buChar char="•"/>
            </a:pPr>
            <a:r>
              <a:rPr lang="en-US" sz="2000" dirty="0" smtClean="0">
                <a:latin typeface="+mj-lt"/>
              </a:rPr>
              <a:t>Alison </a:t>
            </a:r>
            <a:r>
              <a:rPr lang="en-US" sz="2000" dirty="0">
                <a:latin typeface="+mj-lt"/>
              </a:rPr>
              <a:t>Program Coordinator / Program Coordinator / </a:t>
            </a:r>
            <a:r>
              <a:rPr lang="en-US" sz="2000" dirty="0" smtClean="0">
                <a:latin typeface="+mj-lt"/>
                <a:hlinkClick r:id="rId7"/>
              </a:rPr>
              <a:t>atom@Caltech.edu</a:t>
            </a:r>
            <a:endParaRPr lang="en-US" sz="2000" dirty="0" smtClean="0">
              <a:latin typeface="+mj-lt"/>
            </a:endParaRPr>
          </a:p>
          <a:p>
            <a:pPr marL="285750" indent="-285750">
              <a:lnSpc>
                <a:spcPct val="150000"/>
              </a:lnSpc>
              <a:buFont typeface="Arial" panose="020B0604020202020204" pitchFamily="34" charset="0"/>
              <a:buChar char="•"/>
            </a:pPr>
            <a:r>
              <a:rPr lang="en-US" sz="2000" dirty="0" smtClean="0">
                <a:latin typeface="+mj-lt"/>
              </a:rPr>
              <a:t>Marlene </a:t>
            </a:r>
            <a:r>
              <a:rPr lang="en-US" sz="2000" dirty="0" err="1">
                <a:latin typeface="+mj-lt"/>
              </a:rPr>
              <a:t>Moncada</a:t>
            </a:r>
            <a:r>
              <a:rPr lang="en-US" sz="2000" dirty="0">
                <a:latin typeface="+mj-lt"/>
              </a:rPr>
              <a:t> / Department Administrator/ </a:t>
            </a:r>
            <a:r>
              <a:rPr lang="en-US" sz="2000" dirty="0">
                <a:latin typeface="+mj-lt"/>
                <a:hlinkClick r:id="rId8"/>
              </a:rPr>
              <a:t>mmoncada@caltech.edu</a:t>
            </a:r>
            <a:r>
              <a:rPr lang="en-US" sz="1600" i="1" dirty="0"/>
              <a:t/>
            </a:r>
            <a:br>
              <a:rPr lang="en-US" sz="1600" i="1" dirty="0"/>
            </a:br>
            <a:endParaRPr lang="en-US" dirty="0"/>
          </a:p>
        </p:txBody>
      </p:sp>
    </p:spTree>
    <p:extLst>
      <p:ext uri="{BB962C8B-B14F-4D97-AF65-F5344CB8AC3E}">
        <p14:creationId xmlns:p14="http://schemas.microsoft.com/office/powerpoint/2010/main" val="4113609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A67918-3D53-FD4D-929A-0C53BD997448}"/>
              </a:ext>
            </a:extLst>
          </p:cNvPr>
          <p:cNvSpPr>
            <a:spLocks noGrp="1"/>
          </p:cNvSpPr>
          <p:nvPr>
            <p:ph type="title"/>
          </p:nvPr>
        </p:nvSpPr>
        <p:spPr>
          <a:xfrm>
            <a:off x="1075766" y="1188637"/>
            <a:ext cx="3255089" cy="4480726"/>
          </a:xfrm>
        </p:spPr>
        <p:txBody>
          <a:bodyPr>
            <a:normAutofit/>
          </a:bodyPr>
          <a:lstStyle/>
          <a:p>
            <a:pPr algn="ctr"/>
            <a:r>
              <a:rPr lang="en-US" sz="5100" dirty="0"/>
              <a:t>2020-2021 Theme: NAVIGATE</a:t>
            </a:r>
          </a:p>
        </p:txBody>
      </p:sp>
      <p:cxnSp>
        <p:nvCxnSpPr>
          <p:cNvPr id="31"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EFB211BE-A74B-3045-B6C1-FE0A8869BD88}"/>
              </a:ext>
            </a:extLst>
          </p:cNvPr>
          <p:cNvSpPr>
            <a:spLocks noGrp="1"/>
          </p:cNvSpPr>
          <p:nvPr>
            <p:ph idx="1"/>
          </p:nvPr>
        </p:nvSpPr>
        <p:spPr>
          <a:xfrm>
            <a:off x="5255259" y="1648870"/>
            <a:ext cx="6291567" cy="3560260"/>
          </a:xfrm>
        </p:spPr>
        <p:txBody>
          <a:bodyPr anchor="ctr">
            <a:normAutofit/>
          </a:bodyPr>
          <a:lstStyle/>
          <a:p>
            <a:r>
              <a:rPr lang="en-US" sz="3200" dirty="0" err="1"/>
              <a:t>STEMinars</a:t>
            </a:r>
            <a:endParaRPr lang="en-US" sz="3200" dirty="0"/>
          </a:p>
          <a:p>
            <a:r>
              <a:rPr lang="en-US" sz="3200" dirty="0"/>
              <a:t>Cultural Heritage Months</a:t>
            </a:r>
          </a:p>
          <a:p>
            <a:r>
              <a:rPr lang="en-US" sz="3200" dirty="0"/>
              <a:t>Current Events</a:t>
            </a:r>
          </a:p>
          <a:p>
            <a:r>
              <a:rPr lang="en-US" sz="3200" dirty="0"/>
              <a:t>Alumni Connections</a:t>
            </a:r>
          </a:p>
          <a:p>
            <a:r>
              <a:rPr lang="en-US" sz="3200" dirty="0"/>
              <a:t>Professional Development</a:t>
            </a:r>
          </a:p>
          <a:p>
            <a:r>
              <a:rPr lang="en-US" sz="3200" dirty="0"/>
              <a:t>Resources</a:t>
            </a:r>
          </a:p>
          <a:p>
            <a:endParaRPr lang="en-US" sz="2400" dirty="0"/>
          </a:p>
        </p:txBody>
      </p:sp>
    </p:spTree>
    <p:extLst>
      <p:ext uri="{BB962C8B-B14F-4D97-AF65-F5344CB8AC3E}">
        <p14:creationId xmlns:p14="http://schemas.microsoft.com/office/powerpoint/2010/main" val="1153873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3">
            <a:extLst>
              <a:ext uri="{FF2B5EF4-FFF2-40B4-BE49-F238E27FC236}">
                <a16:creationId xmlns:a16="http://schemas.microsoft.com/office/drawing/2014/main" id="{153860BD-2B77-4099-8348-E7AB857CDF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2015" y="3930305"/>
            <a:ext cx="3861960" cy="2437244"/>
          </a:xfrm>
        </p:spPr>
        <p:txBody>
          <a:bodyPr anchor="ctr">
            <a:normAutofit/>
          </a:bodyPr>
          <a:lstStyle/>
          <a:p>
            <a:r>
              <a:rPr lang="en-US" b="1" dirty="0" smtClean="0">
                <a:latin typeface="+mn-lt"/>
                <a:ea typeface="Avenir Book" charset="0"/>
                <a:cs typeface="Avenir Book" charset="0"/>
              </a:rPr>
              <a:t>Clubs </a:t>
            </a:r>
            <a:r>
              <a:rPr lang="en-US" b="1" dirty="0">
                <a:latin typeface="+mn-lt"/>
                <a:ea typeface="Avenir Book" charset="0"/>
                <a:cs typeface="Avenir Book" charset="0"/>
              </a:rPr>
              <a:t>&amp; </a:t>
            </a:r>
            <a:r>
              <a:rPr lang="en-US" b="1" dirty="0" smtClean="0">
                <a:latin typeface="+mn-lt"/>
                <a:ea typeface="Avenir Book" charset="0"/>
                <a:cs typeface="Avenir Book" charset="0"/>
              </a:rPr>
              <a:t/>
            </a:r>
            <a:br>
              <a:rPr lang="en-US" b="1" dirty="0" smtClean="0">
                <a:latin typeface="+mn-lt"/>
                <a:ea typeface="Avenir Book" charset="0"/>
                <a:cs typeface="Avenir Book" charset="0"/>
              </a:rPr>
            </a:br>
            <a:r>
              <a:rPr lang="en-US" b="1" dirty="0" smtClean="0">
                <a:latin typeface="+mn-lt"/>
                <a:ea typeface="Avenir Book" charset="0"/>
                <a:cs typeface="Avenir Book" charset="0"/>
              </a:rPr>
              <a:t>Affinity </a:t>
            </a:r>
            <a:r>
              <a:rPr lang="en-US" b="1" dirty="0">
                <a:latin typeface="+mn-lt"/>
                <a:ea typeface="Avenir Book" charset="0"/>
                <a:cs typeface="Avenir Book" charset="0"/>
              </a:rPr>
              <a:t>Spaces:</a:t>
            </a:r>
            <a:r>
              <a:rPr lang="en-US" sz="3600" b="1" dirty="0">
                <a:latin typeface="Avenir Book" charset="0"/>
                <a:ea typeface="Avenir Book" charset="0"/>
                <a:cs typeface="Avenir Book" charset="0"/>
              </a:rPr>
              <a:t/>
            </a:r>
            <a:br>
              <a:rPr lang="en-US" sz="3600" b="1" dirty="0">
                <a:latin typeface="Avenir Book" charset="0"/>
                <a:ea typeface="Avenir Book" charset="0"/>
                <a:cs typeface="Avenir Book" charset="0"/>
              </a:rPr>
            </a:br>
            <a:endParaRPr lang="en-US" sz="3600" dirty="0"/>
          </a:p>
        </p:txBody>
      </p:sp>
      <p:sp>
        <p:nvSpPr>
          <p:cNvPr id="32" name="Rectangle 25">
            <a:extLst>
              <a:ext uri="{FF2B5EF4-FFF2-40B4-BE49-F238E27FC236}">
                <a16:creationId xmlns:a16="http://schemas.microsoft.com/office/drawing/2014/main"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7">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oup of people posing for the camera&#10;&#10;Description automatically generated">
            <a:extLst>
              <a:ext uri="{FF2B5EF4-FFF2-40B4-BE49-F238E27FC236}">
                <a16:creationId xmlns:a16="http://schemas.microsoft.com/office/drawing/2014/main" id="{8F723A1D-977C-CB4B-99DD-E9D83725040E}"/>
              </a:ext>
            </a:extLst>
          </p:cNvPr>
          <p:cNvPicPr>
            <a:picLocks noChangeAspect="1"/>
          </p:cNvPicPr>
          <p:nvPr/>
        </p:nvPicPr>
        <p:blipFill rotWithShape="1">
          <a:blip r:embed="rId3"/>
          <a:srcRect r="33115" b="-1"/>
          <a:stretch/>
        </p:blipFill>
        <p:spPr>
          <a:xfrm>
            <a:off x="778779" y="380770"/>
            <a:ext cx="2507107" cy="2811320"/>
          </a:xfrm>
          <a:prstGeom prst="rect">
            <a:avLst/>
          </a:prstGeom>
        </p:spPr>
      </p:pic>
      <p:pic>
        <p:nvPicPr>
          <p:cNvPr id="19" name="Picture 18" descr="A group of people posing for the camera&#10;&#10;Description automatically generated">
            <a:extLst>
              <a:ext uri="{FF2B5EF4-FFF2-40B4-BE49-F238E27FC236}">
                <a16:creationId xmlns:a16="http://schemas.microsoft.com/office/drawing/2014/main" id="{A1913207-F3BC-2A48-9621-F516B089408D}"/>
              </a:ext>
            </a:extLst>
          </p:cNvPr>
          <p:cNvPicPr>
            <a:picLocks noChangeAspect="1"/>
          </p:cNvPicPr>
          <p:nvPr/>
        </p:nvPicPr>
        <p:blipFill rotWithShape="1">
          <a:blip r:embed="rId4"/>
          <a:srcRect l="16720" r="16372" b="-1"/>
          <a:stretch/>
        </p:blipFill>
        <p:spPr>
          <a:xfrm>
            <a:off x="3544829" y="380769"/>
            <a:ext cx="2507982" cy="2811320"/>
          </a:xfrm>
          <a:prstGeom prst="rect">
            <a:avLst/>
          </a:prstGeom>
        </p:spPr>
      </p:pic>
      <p:pic>
        <p:nvPicPr>
          <p:cNvPr id="13" name="Picture 12" descr="A group of people posing for the camera&#10;&#10;Description automatically generated">
            <a:extLst>
              <a:ext uri="{FF2B5EF4-FFF2-40B4-BE49-F238E27FC236}">
                <a16:creationId xmlns:a16="http://schemas.microsoft.com/office/drawing/2014/main" id="{EF01F577-54B2-BD4C-ACB8-C60EFA8858FB}"/>
              </a:ext>
            </a:extLst>
          </p:cNvPr>
          <p:cNvPicPr>
            <a:picLocks noChangeAspect="1"/>
          </p:cNvPicPr>
          <p:nvPr/>
        </p:nvPicPr>
        <p:blipFill rotWithShape="1">
          <a:blip r:embed="rId5"/>
          <a:srcRect l="15736" r="20925"/>
          <a:stretch/>
        </p:blipFill>
        <p:spPr>
          <a:xfrm>
            <a:off x="6259368" y="380769"/>
            <a:ext cx="2507982" cy="2811320"/>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65C76EEF-B384-6F44-B03E-A077D10A4229}"/>
              </a:ext>
            </a:extLst>
          </p:cNvPr>
          <p:cNvPicPr>
            <a:picLocks noChangeAspect="1"/>
          </p:cNvPicPr>
          <p:nvPr/>
        </p:nvPicPr>
        <p:blipFill rotWithShape="1">
          <a:blip r:embed="rId6"/>
          <a:srcRect l="13056" r="19848" b="-1"/>
          <a:stretch/>
        </p:blipFill>
        <p:spPr>
          <a:xfrm>
            <a:off x="8973905" y="380770"/>
            <a:ext cx="2515016" cy="2811320"/>
          </a:xfrm>
          <a:prstGeom prst="rect">
            <a:avLst/>
          </a:prstGeom>
        </p:spPr>
      </p:pic>
      <p:sp>
        <p:nvSpPr>
          <p:cNvPr id="30" name="Rectangle 29">
            <a:extLst>
              <a:ext uri="{FF2B5EF4-FFF2-40B4-BE49-F238E27FC236}">
                <a16:creationId xmlns:a16="http://schemas.microsoft.com/office/drawing/2014/main"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62719" y="3682540"/>
            <a:ext cx="7195536" cy="3015972"/>
          </a:xfrm>
        </p:spPr>
        <p:txBody>
          <a:bodyPr anchor="ctr">
            <a:normAutofit fontScale="70000" lnSpcReduction="20000"/>
          </a:bodyPr>
          <a:lstStyle/>
          <a:p>
            <a:pPr marL="0" indent="0">
              <a:spcBef>
                <a:spcPts val="0"/>
              </a:spcBef>
              <a:buNone/>
            </a:pPr>
            <a:endParaRPr lang="en-US" sz="1000" b="1" dirty="0">
              <a:latin typeface="Avenir Book" charset="0"/>
              <a:ea typeface="Avenir Book" charset="0"/>
              <a:cs typeface="Avenir Book" charset="0"/>
            </a:endParaRPr>
          </a:p>
          <a:p>
            <a:r>
              <a:rPr lang="en-US" sz="2300" dirty="0" smtClean="0">
                <a:latin typeface="Avenir Book" charset="0"/>
                <a:ea typeface="Avenir Book" charset="0"/>
                <a:cs typeface="Avenir Book" charset="0"/>
              </a:rPr>
              <a:t>AAPI+: Asian American &amp; Pacific Islander +</a:t>
            </a:r>
          </a:p>
          <a:p>
            <a:r>
              <a:rPr lang="en-US" sz="2300" dirty="0" smtClean="0">
                <a:latin typeface="Avenir Book" charset="0"/>
                <a:ea typeface="Avenir Book" charset="0"/>
                <a:cs typeface="Avenir Book" charset="0"/>
              </a:rPr>
              <a:t>BLAC</a:t>
            </a:r>
            <a:r>
              <a:rPr lang="en-US" sz="2300" dirty="0">
                <a:latin typeface="Avenir Book" charset="0"/>
                <a:ea typeface="Avenir Book" charset="0"/>
                <a:cs typeface="Avenir Book" charset="0"/>
              </a:rPr>
              <a:t>: Black Ladies at Caltech</a:t>
            </a:r>
          </a:p>
          <a:p>
            <a:r>
              <a:rPr lang="en-US" sz="2300" dirty="0">
                <a:latin typeface="Avenir Book" charset="0"/>
                <a:ea typeface="Avenir Book" charset="0"/>
                <a:cs typeface="Avenir Book" charset="0"/>
              </a:rPr>
              <a:t>BSEC: Black Scientists &amp; Engineers at Caltech</a:t>
            </a:r>
          </a:p>
          <a:p>
            <a:r>
              <a:rPr lang="en-US" sz="2300" dirty="0">
                <a:latin typeface="Avenir Book" charset="0"/>
                <a:ea typeface="Avenir Book" charset="0"/>
                <a:cs typeface="Avenir Book" charset="0"/>
              </a:rPr>
              <a:t>Caltech Feminist Club </a:t>
            </a:r>
          </a:p>
          <a:p>
            <a:r>
              <a:rPr lang="en-US" sz="2300" dirty="0">
                <a:latin typeface="Avenir Book" charset="0"/>
                <a:ea typeface="Avenir Book" charset="0"/>
                <a:cs typeface="Avenir Book" charset="0"/>
              </a:rPr>
              <a:t>Club Latino</a:t>
            </a:r>
          </a:p>
          <a:p>
            <a:r>
              <a:rPr lang="en-US" sz="2300" dirty="0">
                <a:latin typeface="Avenir Book" charset="0"/>
                <a:ea typeface="Avenir Book" charset="0"/>
                <a:cs typeface="Avenir Book" charset="0"/>
              </a:rPr>
              <a:t>Techers of Color</a:t>
            </a:r>
          </a:p>
          <a:p>
            <a:r>
              <a:rPr lang="en-US" sz="2300" dirty="0">
                <a:latin typeface="Avenir Book" charset="0"/>
                <a:ea typeface="Avenir Book" charset="0"/>
                <a:cs typeface="Avenir Book" charset="0"/>
              </a:rPr>
              <a:t>Grad/Postdoc Women</a:t>
            </a:r>
          </a:p>
          <a:p>
            <a:r>
              <a:rPr lang="en-US" sz="2300" dirty="0">
                <a:latin typeface="Avenir Book" charset="0"/>
                <a:ea typeface="Avenir Book" charset="0"/>
                <a:cs typeface="Avenir Book" charset="0"/>
              </a:rPr>
              <a:t>PRISM: LGBTQ+ Community</a:t>
            </a:r>
          </a:p>
          <a:p>
            <a:r>
              <a:rPr lang="en-US" sz="2300" dirty="0">
                <a:latin typeface="Avenir Book" charset="0"/>
                <a:ea typeface="Avenir Book" charset="0"/>
                <a:cs typeface="Avenir Book" charset="0"/>
              </a:rPr>
              <a:t>Relate: Fueling Healthy Relationships</a:t>
            </a:r>
          </a:p>
          <a:p>
            <a:pPr marL="0" indent="0">
              <a:buNone/>
            </a:pPr>
            <a:endParaRPr lang="en-US" sz="1000" dirty="0">
              <a:latin typeface="Avenir Book" charset="0"/>
              <a:ea typeface="Avenir Book" charset="0"/>
              <a:cs typeface="Avenir Book" charset="0"/>
            </a:endParaRPr>
          </a:p>
        </p:txBody>
      </p:sp>
      <p:sp>
        <p:nvSpPr>
          <p:cNvPr id="5" name="Footer Placeholder 4"/>
          <p:cNvSpPr>
            <a:spLocks noGrp="1"/>
          </p:cNvSpPr>
          <p:nvPr>
            <p:ph type="ftr" sz="quarter" idx="11"/>
          </p:nvPr>
        </p:nvSpPr>
        <p:spPr>
          <a:xfrm>
            <a:off x="4038600" y="6492240"/>
            <a:ext cx="4114800" cy="365125"/>
          </a:xfrm>
        </p:spPr>
        <p:txBody>
          <a:bodyPr>
            <a:normAutofit/>
          </a:bodyPr>
          <a:lstStyle/>
          <a:p>
            <a:pPr defTabSz="685800">
              <a:spcAft>
                <a:spcPts val="600"/>
              </a:spcAft>
            </a:pPr>
            <a:r>
              <a:rPr lang="en-US"/>
              <a:t>Caltech Center for Inclusion and Diversity</a:t>
            </a:r>
          </a:p>
        </p:txBody>
      </p:sp>
      <p:sp>
        <p:nvSpPr>
          <p:cNvPr id="6" name="Slide Number Placeholder 5"/>
          <p:cNvSpPr>
            <a:spLocks noGrp="1"/>
          </p:cNvSpPr>
          <p:nvPr>
            <p:ph type="sldNum" sz="quarter" idx="12"/>
          </p:nvPr>
        </p:nvSpPr>
        <p:spPr>
          <a:xfrm>
            <a:off x="8610600" y="6492240"/>
            <a:ext cx="2743200" cy="365125"/>
          </a:xfrm>
        </p:spPr>
        <p:txBody>
          <a:bodyPr>
            <a:normAutofit/>
          </a:bodyPr>
          <a:lstStyle/>
          <a:p>
            <a:pPr defTabSz="685800">
              <a:spcAft>
                <a:spcPts val="600"/>
              </a:spcAft>
            </a:pPr>
            <a:fld id="{1601CD69-971F-47A5-AE0D-C414BA7BC64D}" type="slidenum">
              <a:rPr lang="en-US" smtClean="0">
                <a:latin typeface="Calibri" panose="020F0502020204030204"/>
              </a:rPr>
              <a:pPr defTabSz="685800">
                <a:spcAft>
                  <a:spcPts val="600"/>
                </a:spcAft>
              </a:pPr>
              <a:t>5</a:t>
            </a:fld>
            <a:endParaRPr lang="en-US">
              <a:latin typeface="Calibri" panose="020F0502020204030204"/>
            </a:endParaRPr>
          </a:p>
        </p:txBody>
      </p:sp>
    </p:spTree>
    <p:extLst>
      <p:ext uri="{BB962C8B-B14F-4D97-AF65-F5344CB8AC3E}">
        <p14:creationId xmlns:p14="http://schemas.microsoft.com/office/powerpoint/2010/main" val="4118361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344489"/>
            <a:ext cx="12192000" cy="108029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054" y="0"/>
            <a:ext cx="11305309" cy="6527265"/>
          </a:xfrm>
          <a:prstGeom prst="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pPr algn="ctr"/>
            <a:r>
              <a:rPr lang="en-US" dirty="0" smtClean="0">
                <a:latin typeface="+mn-lt"/>
              </a:rPr>
              <a:t>CCID General Trainings</a:t>
            </a:r>
            <a:endParaRPr lang="en-US" dirty="0">
              <a:latin typeface="+mn-lt"/>
            </a:endParaRPr>
          </a:p>
        </p:txBody>
      </p:sp>
      <p:sp>
        <p:nvSpPr>
          <p:cNvPr id="4" name="Text Placeholder 3"/>
          <p:cNvSpPr>
            <a:spLocks noGrp="1"/>
          </p:cNvSpPr>
          <p:nvPr>
            <p:ph type="body" idx="1"/>
          </p:nvPr>
        </p:nvSpPr>
        <p:spPr>
          <a:xfrm>
            <a:off x="839788" y="1424782"/>
            <a:ext cx="5157787" cy="823912"/>
          </a:xfrm>
        </p:spPr>
        <p:txBody>
          <a:bodyPr>
            <a:normAutofit/>
          </a:bodyPr>
          <a:lstStyle/>
          <a:p>
            <a:pPr algn="ctr"/>
            <a:r>
              <a:rPr lang="en-US" sz="3600" dirty="0"/>
              <a:t>Safe Zone Training </a:t>
            </a:r>
          </a:p>
        </p:txBody>
      </p:sp>
      <p:sp>
        <p:nvSpPr>
          <p:cNvPr id="5" name="Content Placeholder 4"/>
          <p:cNvSpPr>
            <a:spLocks noGrp="1"/>
          </p:cNvSpPr>
          <p:nvPr>
            <p:ph sz="half" idx="2"/>
          </p:nvPr>
        </p:nvSpPr>
        <p:spPr/>
        <p:txBody>
          <a:bodyPr>
            <a:normAutofit/>
          </a:bodyPr>
          <a:lstStyle/>
          <a:p>
            <a:r>
              <a:rPr lang="en-US" sz="2200" dirty="0"/>
              <a:t>Caltech Safe Zone Program ("Tech Zone") is to continue to foster an affirming and engaging campus climate by identifying and educating members of our campus community who are visibly supportive of lesbian, gay, bisexual, transgender, intersex, queer, and questioning students, as well as all individuals regardless of sexual orientation and gender identity</a:t>
            </a:r>
          </a:p>
        </p:txBody>
      </p:sp>
      <p:sp>
        <p:nvSpPr>
          <p:cNvPr id="6" name="Text Placeholder 5"/>
          <p:cNvSpPr>
            <a:spLocks noGrp="1"/>
          </p:cNvSpPr>
          <p:nvPr>
            <p:ph type="body" sz="quarter" idx="3"/>
          </p:nvPr>
        </p:nvSpPr>
        <p:spPr>
          <a:xfrm>
            <a:off x="6172200" y="1424782"/>
            <a:ext cx="5183188" cy="823912"/>
          </a:xfrm>
        </p:spPr>
        <p:txBody>
          <a:bodyPr>
            <a:normAutofit/>
          </a:bodyPr>
          <a:lstStyle/>
          <a:p>
            <a:pPr algn="ctr"/>
            <a:r>
              <a:rPr lang="en-US" sz="3600" dirty="0"/>
              <a:t>Decoding </a:t>
            </a:r>
            <a:r>
              <a:rPr lang="en-US" sz="3600" dirty="0" smtClean="0"/>
              <a:t>Diversity</a:t>
            </a:r>
            <a:endParaRPr lang="en-US" sz="3600" dirty="0"/>
          </a:p>
        </p:txBody>
      </p:sp>
      <p:sp>
        <p:nvSpPr>
          <p:cNvPr id="7" name="Content Placeholder 6"/>
          <p:cNvSpPr>
            <a:spLocks noGrp="1"/>
          </p:cNvSpPr>
          <p:nvPr>
            <p:ph sz="quarter" idx="4"/>
          </p:nvPr>
        </p:nvSpPr>
        <p:spPr/>
        <p:txBody>
          <a:bodyPr>
            <a:normAutofit/>
          </a:bodyPr>
          <a:lstStyle/>
          <a:p>
            <a:r>
              <a:rPr lang="en-US" sz="2200" dirty="0"/>
              <a:t>The Fundamentals of Designing an Inclusive Community is our new one hour workshop introducing all of campus to basic knowledge around diversity and inclusion. </a:t>
            </a:r>
          </a:p>
          <a:p>
            <a:endParaRPr lang="en-US" sz="2200" dirty="0"/>
          </a:p>
        </p:txBody>
      </p:sp>
      <p:pic>
        <p:nvPicPr>
          <p:cNvPr id="9" name="Picture 8">
            <a:extLst>
              <a:ext uri="{FF2B5EF4-FFF2-40B4-BE49-F238E27FC236}">
                <a16:creationId xmlns:a16="http://schemas.microsoft.com/office/drawing/2014/main" id="{F207A0EB-1C2A-0F42-A84A-76A8B2C9C102}"/>
              </a:ext>
            </a:extLst>
          </p:cNvPr>
          <p:cNvPicPr>
            <a:picLocks noChangeAspect="1"/>
          </p:cNvPicPr>
          <p:nvPr/>
        </p:nvPicPr>
        <p:blipFill rotWithShape="1">
          <a:blip r:embed="rId3"/>
          <a:srcRect t="16290" b="19675"/>
          <a:stretch/>
        </p:blipFill>
        <p:spPr>
          <a:xfrm>
            <a:off x="1684984" y="5458690"/>
            <a:ext cx="2820672" cy="817419"/>
          </a:xfrm>
          <a:prstGeom prst="rect">
            <a:avLst/>
          </a:prstGeom>
        </p:spPr>
      </p:pic>
      <p:pic>
        <p:nvPicPr>
          <p:cNvPr id="10" name="Picture 9">
            <a:extLst>
              <a:ext uri="{FF2B5EF4-FFF2-40B4-BE49-F238E27FC236}">
                <a16:creationId xmlns:a16="http://schemas.microsoft.com/office/drawing/2014/main" id="{7A32B060-0BC9-854B-AA1A-D2DCD5A4A07C}"/>
              </a:ext>
            </a:extLst>
          </p:cNvPr>
          <p:cNvPicPr>
            <a:picLocks noChangeAspect="1"/>
          </p:cNvPicPr>
          <p:nvPr/>
        </p:nvPicPr>
        <p:blipFill rotWithShape="1">
          <a:blip r:embed="rId4"/>
          <a:srcRect l="15321" r="15725"/>
          <a:stretch/>
        </p:blipFill>
        <p:spPr>
          <a:xfrm>
            <a:off x="6485774" y="4347369"/>
            <a:ext cx="4556039" cy="1982212"/>
          </a:xfrm>
          <a:prstGeom prst="rect">
            <a:avLst/>
          </a:prstGeom>
        </p:spPr>
      </p:pic>
      <p:cxnSp>
        <p:nvCxnSpPr>
          <p:cNvPr id="17" name="Straight Connector 16"/>
          <p:cNvCxnSpPr/>
          <p:nvPr/>
        </p:nvCxnSpPr>
        <p:spPr>
          <a:xfrm>
            <a:off x="3553691" y="1424782"/>
            <a:ext cx="5029200" cy="0"/>
          </a:xfrm>
          <a:prstGeom prst="line">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260175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344489"/>
            <a:ext cx="12192000" cy="108029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5636" y="-144876"/>
            <a:ext cx="11305309" cy="6527265"/>
          </a:xfrm>
          <a:prstGeom prst="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0" b="100000" l="9960" r="89983"/>
                    </a14:imgEffect>
                  </a14:imgLayer>
                </a14:imgProps>
              </a:ext>
              <a:ext uri="{28A0092B-C50C-407E-A947-70E740481C1C}">
                <a14:useLocalDpi xmlns:a14="http://schemas.microsoft.com/office/drawing/2010/main" val="0"/>
              </a:ext>
            </a:extLst>
          </a:blip>
          <a:stretch>
            <a:fillRect/>
          </a:stretch>
        </p:blipFill>
        <p:spPr>
          <a:xfrm>
            <a:off x="8998527" y="599450"/>
            <a:ext cx="1848049" cy="1311724"/>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b="17617"/>
          <a:stretch/>
        </p:blipFill>
        <p:spPr>
          <a:xfrm>
            <a:off x="1290006" y="344489"/>
            <a:ext cx="2263685" cy="1491915"/>
          </a:xfrm>
          <a:prstGeom prst="rect">
            <a:avLst/>
          </a:prstGeom>
        </p:spPr>
      </p:pic>
      <p:cxnSp>
        <p:nvCxnSpPr>
          <p:cNvPr id="17" name="Straight Connector 16"/>
          <p:cNvCxnSpPr/>
          <p:nvPr/>
        </p:nvCxnSpPr>
        <p:spPr>
          <a:xfrm>
            <a:off x="3553691" y="1424782"/>
            <a:ext cx="50292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18" name="Title 2"/>
          <p:cNvSpPr txBox="1">
            <a:spLocks/>
          </p:cNvSpPr>
          <p:nvPr/>
        </p:nvSpPr>
        <p:spPr>
          <a:xfrm>
            <a:off x="770482" y="3545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mn-lt"/>
              </a:rPr>
              <a:t>CCID Initiatives</a:t>
            </a:r>
            <a:endParaRPr lang="en-US" dirty="0">
              <a:latin typeface="+mn-lt"/>
            </a:endParaRPr>
          </a:p>
        </p:txBody>
      </p:sp>
      <p:sp>
        <p:nvSpPr>
          <p:cNvPr id="19" name="Text Placeholder 3"/>
          <p:cNvSpPr txBox="1">
            <a:spLocks/>
          </p:cNvSpPr>
          <p:nvPr/>
        </p:nvSpPr>
        <p:spPr>
          <a:xfrm>
            <a:off x="5958640" y="1893327"/>
            <a:ext cx="5157787" cy="823912"/>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dirty="0" smtClean="0"/>
              <a:t>Compass </a:t>
            </a:r>
          </a:p>
          <a:p>
            <a:pPr algn="ctr"/>
            <a:r>
              <a:rPr lang="en-US" sz="3600" dirty="0" smtClean="0"/>
              <a:t>Mentoring Program</a:t>
            </a:r>
            <a:endParaRPr lang="en-US" sz="3600" dirty="0"/>
          </a:p>
        </p:txBody>
      </p:sp>
      <p:sp>
        <p:nvSpPr>
          <p:cNvPr id="20" name="Content Placeholder 4"/>
          <p:cNvSpPr txBox="1">
            <a:spLocks/>
          </p:cNvSpPr>
          <p:nvPr/>
        </p:nvSpPr>
        <p:spPr>
          <a:xfrm>
            <a:off x="974797" y="2972773"/>
            <a:ext cx="5157787" cy="30162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Caltech Diversity &amp; Inclusion Ambassadors are individuals who align with the Caltech Center of Inclusion &amp; Diversity's mission and vision towards greater education, action and </a:t>
            </a:r>
            <a:r>
              <a:rPr lang="en-US" sz="2400" dirty="0" err="1" smtClean="0"/>
              <a:t>allyship</a:t>
            </a:r>
            <a:r>
              <a:rPr lang="en-US" sz="2400" dirty="0" smtClean="0"/>
              <a:t> and participate in a series of trainings while developing their own diversity statement and advocacy project.</a:t>
            </a:r>
            <a:endParaRPr lang="en-US" sz="2400" dirty="0"/>
          </a:p>
        </p:txBody>
      </p:sp>
      <p:sp>
        <p:nvSpPr>
          <p:cNvPr id="21" name="Content Placeholder 6"/>
          <p:cNvSpPr txBox="1">
            <a:spLocks/>
          </p:cNvSpPr>
          <p:nvPr/>
        </p:nvSpPr>
        <p:spPr>
          <a:xfrm>
            <a:off x="6102894" y="2948310"/>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Strong mentors are critical in the development of at all levels in science, technology, engineering, mathematics (STEM). The Compass Mentoring Program is an identity-based initiative that seeks to match individuals with similar identities in their personal, social, academic and professional endeavors at Caltech and beyond. </a:t>
            </a:r>
          </a:p>
          <a:p>
            <a:endParaRPr lang="en-US" sz="2200" dirty="0"/>
          </a:p>
        </p:txBody>
      </p:sp>
      <p:sp>
        <p:nvSpPr>
          <p:cNvPr id="23" name="Text Placeholder 3"/>
          <p:cNvSpPr txBox="1">
            <a:spLocks/>
          </p:cNvSpPr>
          <p:nvPr/>
        </p:nvSpPr>
        <p:spPr>
          <a:xfrm>
            <a:off x="655421" y="1892550"/>
            <a:ext cx="5157787" cy="823912"/>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dirty="0" smtClean="0"/>
              <a:t>Caltech Diversity &amp; </a:t>
            </a:r>
          </a:p>
          <a:p>
            <a:pPr algn="ctr"/>
            <a:r>
              <a:rPr lang="en-US" sz="3600" dirty="0" smtClean="0"/>
              <a:t>Inclusion Ambassadors</a:t>
            </a:r>
            <a:endParaRPr lang="en-US" sz="3600" dirty="0"/>
          </a:p>
        </p:txBody>
      </p:sp>
    </p:spTree>
    <p:extLst>
      <p:ext uri="{BB962C8B-B14F-4D97-AF65-F5344CB8AC3E}">
        <p14:creationId xmlns:p14="http://schemas.microsoft.com/office/powerpoint/2010/main" val="387682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0">
            <a:extLst>
              <a:ext uri="{FF2B5EF4-FFF2-40B4-BE49-F238E27FC236}">
                <a16:creationId xmlns:a16="http://schemas.microsoft.com/office/drawing/2014/main" id="{AAAE94E3-A7DB-4868-B1E3-E49703488B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A167E84-F479-C142-9B26-A83AE3BA9A3E}"/>
              </a:ext>
            </a:extLst>
          </p:cNvPr>
          <p:cNvSpPr>
            <a:spLocks noGrp="1"/>
          </p:cNvSpPr>
          <p:nvPr>
            <p:ph type="title"/>
          </p:nvPr>
        </p:nvSpPr>
        <p:spPr>
          <a:xfrm>
            <a:off x="589560" y="856180"/>
            <a:ext cx="5279408" cy="1128068"/>
          </a:xfrm>
        </p:spPr>
        <p:txBody>
          <a:bodyPr anchor="ctr">
            <a:normAutofit/>
          </a:bodyPr>
          <a:lstStyle/>
          <a:p>
            <a:r>
              <a:rPr lang="en-US" sz="4000" dirty="0">
                <a:latin typeface="+mn-lt"/>
              </a:rPr>
              <a:t>Women’s Programming</a:t>
            </a:r>
          </a:p>
        </p:txBody>
      </p:sp>
      <p:grpSp>
        <p:nvGrpSpPr>
          <p:cNvPr id="43" name="Group 42">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4" name="Rectangle 43">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1324" y="2514516"/>
            <a:ext cx="5278066" cy="3979585"/>
          </a:xfrm>
        </p:spPr>
        <p:txBody>
          <a:bodyPr anchor="ctr">
            <a:noAutofit/>
          </a:bodyPr>
          <a:lstStyle/>
          <a:p>
            <a:pPr marL="0" indent="0">
              <a:buNone/>
            </a:pPr>
            <a:r>
              <a:rPr lang="en-US" sz="1600" dirty="0">
                <a:ea typeface="Avenir Book" charset="0"/>
                <a:cs typeface="Avenir Book" charset="0"/>
              </a:rPr>
              <a:t>Women’s specific groups in every division that make up the Women’s Engagement Board  </a:t>
            </a:r>
          </a:p>
          <a:p>
            <a:r>
              <a:rPr lang="en-US" sz="1600" dirty="0">
                <a:ea typeface="Avenir Book" charset="0"/>
                <a:cs typeface="Avenir Book" charset="0"/>
              </a:rPr>
              <a:t>Chen Institute of Women in Neuroscience</a:t>
            </a:r>
          </a:p>
          <a:p>
            <a:r>
              <a:rPr lang="en-US" sz="1600" dirty="0">
                <a:ea typeface="Avenir Book" charset="0"/>
                <a:cs typeface="Avenir Book" charset="0"/>
              </a:rPr>
              <a:t>Women in Biology and Biological Engineering </a:t>
            </a:r>
          </a:p>
          <a:p>
            <a:r>
              <a:rPr lang="en-US" sz="1600" dirty="0">
                <a:ea typeface="Avenir Book" charset="0"/>
                <a:cs typeface="Avenir Book" charset="0"/>
              </a:rPr>
              <a:t>Women in Geological Sciences </a:t>
            </a:r>
          </a:p>
          <a:p>
            <a:r>
              <a:rPr lang="en-US" sz="1600" dirty="0">
                <a:ea typeface="Avenir Book" charset="0"/>
                <a:cs typeface="Avenir Book" charset="0"/>
              </a:rPr>
              <a:t>Women in Chemistry</a:t>
            </a:r>
          </a:p>
          <a:p>
            <a:r>
              <a:rPr lang="en-US" sz="1600" dirty="0">
                <a:ea typeface="Avenir Book" charset="0"/>
                <a:cs typeface="Avenir Book" charset="0"/>
              </a:rPr>
              <a:t>Women in GALCIT</a:t>
            </a:r>
          </a:p>
          <a:p>
            <a:r>
              <a:rPr lang="en-US" sz="1600" dirty="0">
                <a:ea typeface="Avenir Book" charset="0"/>
                <a:cs typeface="Avenir Book" charset="0"/>
              </a:rPr>
              <a:t>Women in Physics, Math and Astronomy </a:t>
            </a:r>
          </a:p>
          <a:p>
            <a:r>
              <a:rPr lang="en-US" sz="1600" dirty="0"/>
              <a:t>Women in Mechanical and Civil Engineering </a:t>
            </a:r>
          </a:p>
          <a:p>
            <a:r>
              <a:rPr lang="en-US" sz="1600" dirty="0">
                <a:ea typeface="Avenir Book" charset="0"/>
                <a:cs typeface="Avenir Book" charset="0"/>
              </a:rPr>
              <a:t>Women in Computing and Mathematical Sciences </a:t>
            </a:r>
            <a:br>
              <a:rPr lang="en-US" sz="1600" dirty="0">
                <a:ea typeface="Avenir Book" charset="0"/>
                <a:cs typeface="Avenir Book" charset="0"/>
              </a:rPr>
            </a:br>
            <a:endParaRPr lang="en-US" sz="1600" dirty="0">
              <a:ea typeface="Avenir Book" charset="0"/>
              <a:cs typeface="Avenir Book" charset="0"/>
            </a:endParaRPr>
          </a:p>
          <a:p>
            <a:pPr marL="0" indent="0">
              <a:buNone/>
            </a:pPr>
            <a:r>
              <a:rPr lang="en-US" sz="1600" i="1" dirty="0"/>
              <a:t>*We use an inclusive definition of women, which includes trans women and is designed to be a feminine-centered space</a:t>
            </a:r>
            <a:r>
              <a:rPr lang="en-US" sz="1600" dirty="0"/>
              <a:t>.  </a:t>
            </a:r>
            <a:endParaRPr lang="en-US" sz="1600" dirty="0">
              <a:ea typeface="Avenir Book" charset="0"/>
              <a:cs typeface="Avenir Book" charset="0"/>
            </a:endParaRPr>
          </a:p>
        </p:txBody>
      </p:sp>
      <p:sp>
        <p:nvSpPr>
          <p:cNvPr id="49" name="Rectangle 48">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ark, food&#10;&#10;Description automatically generated">
            <a:extLst>
              <a:ext uri="{FF2B5EF4-FFF2-40B4-BE49-F238E27FC236}">
                <a16:creationId xmlns:a16="http://schemas.microsoft.com/office/drawing/2014/main" id="{350A958B-3381-104F-87FC-7342FDDA4C8D}"/>
              </a:ext>
            </a:extLst>
          </p:cNvPr>
          <p:cNvPicPr>
            <a:picLocks noChangeAspect="1"/>
          </p:cNvPicPr>
          <p:nvPr/>
        </p:nvPicPr>
        <p:blipFill>
          <a:blip r:embed="rId3"/>
          <a:stretch>
            <a:fillRect/>
          </a:stretch>
        </p:blipFill>
        <p:spPr>
          <a:xfrm>
            <a:off x="7083423" y="895310"/>
            <a:ext cx="4397433" cy="1891919"/>
          </a:xfrm>
          <a:prstGeom prst="rect">
            <a:avLst/>
          </a:prstGeom>
        </p:spPr>
      </p:pic>
      <p:sp>
        <p:nvSpPr>
          <p:cNvPr id="53" name="Rectangle 52">
            <a:extLst>
              <a:ext uri="{FF2B5EF4-FFF2-40B4-BE49-F238E27FC236}">
                <a16:creationId xmlns:a16="http://schemas.microsoft.com/office/drawing/2014/main" id="{8CB5D2D7-DF65-4E86-BFBA-FFB9B5AC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sitting at a table in a restaurant&#10;&#10;Description automatically generated">
            <a:extLst>
              <a:ext uri="{FF2B5EF4-FFF2-40B4-BE49-F238E27FC236}">
                <a16:creationId xmlns:a16="http://schemas.microsoft.com/office/drawing/2014/main" id="{B5A78405-30B6-B54C-9C6A-7792577DEFC9}"/>
              </a:ext>
            </a:extLst>
          </p:cNvPr>
          <p:cNvPicPr>
            <a:picLocks noChangeAspect="1"/>
          </p:cNvPicPr>
          <p:nvPr/>
        </p:nvPicPr>
        <p:blipFill rotWithShape="1">
          <a:blip r:embed="rId4"/>
          <a:srcRect t="31028" r="-2" b="-2"/>
          <a:stretch/>
        </p:blipFill>
        <p:spPr>
          <a:xfrm>
            <a:off x="7083423" y="3955428"/>
            <a:ext cx="4395569" cy="2023687"/>
          </a:xfrm>
          <a:prstGeom prst="rect">
            <a:avLst/>
          </a:prstGeom>
        </p:spPr>
      </p:pic>
    </p:spTree>
    <p:extLst>
      <p:ext uri="{BB962C8B-B14F-4D97-AF65-F5344CB8AC3E}">
        <p14:creationId xmlns:p14="http://schemas.microsoft.com/office/powerpoint/2010/main" val="44207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79314" y="1396289"/>
            <a:ext cx="4375586" cy="1325563"/>
          </a:xfrm>
        </p:spPr>
        <p:txBody>
          <a:bodyPr vert="horz" lIns="91440" tIns="45720" rIns="91440" bIns="45720" rtlCol="0" anchor="ctr">
            <a:normAutofit/>
          </a:bodyPr>
          <a:lstStyle/>
          <a:p>
            <a:r>
              <a:rPr lang="en-US" sz="4100" b="1" kern="1200">
                <a:solidFill>
                  <a:schemeClr val="tx1"/>
                </a:solidFill>
                <a:latin typeface="+mj-lt"/>
                <a:ea typeface="+mj-ea"/>
                <a:cs typeface="+mj-cs"/>
              </a:rPr>
              <a:t>Contact us &amp; utilize our resources:</a:t>
            </a:r>
          </a:p>
        </p:txBody>
      </p:sp>
      <p:sp>
        <p:nvSpPr>
          <p:cNvPr id="5134" name="Freeform: Shape 134">
            <a:extLst>
              <a:ext uri="{FF2B5EF4-FFF2-40B4-BE49-F238E27FC236}">
                <a16:creationId xmlns:a16="http://schemas.microsoft.com/office/drawing/2014/main" id="{0ED52484-C939-4951-85D6-79046BBC64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5" name="Oval 136">
            <a:extLst>
              <a:ext uri="{FF2B5EF4-FFF2-40B4-BE49-F238E27FC236}">
                <a16:creationId xmlns:a16="http://schemas.microsoft.com/office/drawing/2014/main" id="{123AC743-1CAC-4594-8F81-8E5C1E45BA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mage result for instagr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b="3"/>
          <a:stretch/>
        </p:blipFill>
        <p:spPr bwMode="auto">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extLst>
            <a:ext uri="{909E8E84-426E-40DD-AFC4-6F175D3DCCD1}">
              <a14:hiddenFill xmlns:a14="http://schemas.microsoft.com/office/drawing/2010/main">
                <a:solidFill>
                  <a:srgbClr val="FFFFFF"/>
                </a:solidFill>
              </a14:hiddenFill>
            </a:ext>
          </a:extLst>
        </p:spPr>
      </p:pic>
      <p:sp>
        <p:nvSpPr>
          <p:cNvPr id="5136" name="Freeform: Shape 138">
            <a:extLst>
              <a:ext uri="{FF2B5EF4-FFF2-40B4-BE49-F238E27FC236}">
                <a16:creationId xmlns:a16="http://schemas.microsoft.com/office/drawing/2014/main" id="{3DF8EA8C-4EAB-49EE-BBAB-78BE910D22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7" name="Oval 140">
            <a:extLst>
              <a:ext uri="{FF2B5EF4-FFF2-40B4-BE49-F238E27FC236}">
                <a16:creationId xmlns:a16="http://schemas.microsoft.com/office/drawing/2014/main" id="{9973AF05-1CBD-4B57-BB0F-EAEF9F8FB6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A9B6D576-D81D-2C49-A9BC-EAD0759F26A0}"/>
              </a:ext>
            </a:extLst>
          </p:cNvPr>
          <p:cNvPicPr>
            <a:picLocks noChangeAspect="1"/>
          </p:cNvPicPr>
          <p:nvPr/>
        </p:nvPicPr>
        <p:blipFill rotWithShape="1">
          <a:blip r:embed="rId4"/>
          <a:srcRect l="11152" r="5063" b="-1"/>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10" name="Picture 9" descr="A picture containing newspaper, text, bottle, sitting&#10;&#10;Description automatically generated">
            <a:extLst>
              <a:ext uri="{FF2B5EF4-FFF2-40B4-BE49-F238E27FC236}">
                <a16:creationId xmlns:a16="http://schemas.microsoft.com/office/drawing/2014/main" id="{ACDCE3A6-F670-3A41-A437-8E79D79222DC}"/>
              </a:ext>
            </a:extLst>
          </p:cNvPr>
          <p:cNvPicPr>
            <a:picLocks noChangeAspect="1"/>
          </p:cNvPicPr>
          <p:nvPr/>
        </p:nvPicPr>
        <p:blipFill rotWithShape="1">
          <a:blip r:embed="rId5"/>
          <a:srcRect l="10251" r="9165" b="4"/>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51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463" r="2697" b="5"/>
          <a:stretch/>
        </p:blipFill>
        <p:spPr bwMode="auto">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6979313" y="2871982"/>
            <a:ext cx="4375579" cy="3100193"/>
          </a:xfrm>
        </p:spPr>
        <p:txBody>
          <a:bodyPr vert="horz" lIns="91440" tIns="45720" rIns="91440" bIns="45720" rtlCol="0" anchor="t">
            <a:normAutofit/>
          </a:bodyPr>
          <a:lstStyle/>
          <a:p>
            <a:pPr marL="0"/>
            <a:r>
              <a:rPr lang="en-US" sz="3600" dirty="0"/>
              <a:t>Sign up for our newsletter!</a:t>
            </a:r>
          </a:p>
          <a:p>
            <a:pPr marL="0" indent="0">
              <a:buNone/>
            </a:pPr>
            <a:r>
              <a:rPr lang="en-US" sz="3600" b="1" dirty="0" err="1"/>
              <a:t>diversity.caltech.edu</a:t>
            </a:r>
            <a:endParaRPr lang="en-US" sz="3600" b="1" dirty="0"/>
          </a:p>
        </p:txBody>
      </p:sp>
      <p:sp>
        <p:nvSpPr>
          <p:cNvPr id="6" name="Footer Placeholder 5"/>
          <p:cNvSpPr>
            <a:spLocks noGrp="1"/>
          </p:cNvSpPr>
          <p:nvPr>
            <p:ph type="ftr" sz="quarter" idx="11"/>
          </p:nvPr>
        </p:nvSpPr>
        <p:spPr>
          <a:xfrm>
            <a:off x="6291312" y="6199632"/>
            <a:ext cx="4542966" cy="365125"/>
          </a:xfrm>
        </p:spPr>
        <p:txBody>
          <a:bodyPr vert="horz" lIns="91440" tIns="45720" rIns="91440" bIns="45720" rtlCol="0" anchor="ctr">
            <a:normAutofit/>
          </a:bodyPr>
          <a:lstStyle/>
          <a:p>
            <a:pPr algn="r">
              <a:spcAft>
                <a:spcPts val="600"/>
              </a:spcAft>
            </a:pPr>
            <a:r>
              <a:rPr lang="en-US" sz="1100" kern="1200">
                <a:solidFill>
                  <a:schemeClr val="tx1">
                    <a:alpha val="80000"/>
                  </a:schemeClr>
                </a:solidFill>
                <a:latin typeface="+mn-lt"/>
                <a:ea typeface="+mn-ea"/>
                <a:cs typeface="+mn-cs"/>
              </a:rPr>
              <a:t>Caltech Center for Inclusion and Diversity</a:t>
            </a:r>
          </a:p>
        </p:txBody>
      </p:sp>
      <p:sp>
        <p:nvSpPr>
          <p:cNvPr id="7" name="Slide Number Placeholder 6"/>
          <p:cNvSpPr>
            <a:spLocks noGrp="1"/>
          </p:cNvSpPr>
          <p:nvPr>
            <p:ph type="sldNum" sz="quarter" idx="12"/>
          </p:nvPr>
        </p:nvSpPr>
        <p:spPr>
          <a:xfrm>
            <a:off x="11000232" y="6108192"/>
            <a:ext cx="548640" cy="548640"/>
          </a:xfrm>
          <a:prstGeom prst="ellipse">
            <a:avLst/>
          </a:prstGeom>
          <a:solidFill>
            <a:srgbClr val="5F5D2D"/>
          </a:solidFill>
        </p:spPr>
        <p:txBody>
          <a:bodyPr vert="horz" lIns="91440" tIns="45720" rIns="91440" bIns="45720" rtlCol="0" anchor="ctr">
            <a:normAutofit/>
          </a:bodyPr>
          <a:lstStyle/>
          <a:p>
            <a:pPr algn="ctr">
              <a:spcAft>
                <a:spcPts val="600"/>
              </a:spcAft>
            </a:pPr>
            <a:fld id="{1601CD69-971F-47A5-AE0D-C414BA7BC64D}" type="slidenum">
              <a:rPr lang="en-US" sz="1500">
                <a:solidFill>
                  <a:srgbClr val="FFFFFF"/>
                </a:solidFill>
              </a:rPr>
              <a:pPr algn="ctr">
                <a:spcAft>
                  <a:spcPts val="600"/>
                </a:spcAft>
              </a:pPr>
              <a:t>9</a:t>
            </a:fld>
            <a:endParaRPr lang="en-US" sz="1500">
              <a:solidFill>
                <a:srgbClr val="FFFFFF"/>
              </a:solidFill>
            </a:endParaRPr>
          </a:p>
        </p:txBody>
      </p:sp>
      <p:sp>
        <p:nvSpPr>
          <p:cNvPr id="8" name="TextBox 7"/>
          <p:cNvSpPr txBox="1"/>
          <p:nvPr/>
        </p:nvSpPr>
        <p:spPr>
          <a:xfrm>
            <a:off x="3618486" y="5943094"/>
            <a:ext cx="4183853" cy="415498"/>
          </a:xfrm>
          <a:prstGeom prst="rect">
            <a:avLst/>
          </a:prstGeom>
          <a:noFill/>
        </p:spPr>
        <p:txBody>
          <a:bodyPr wrap="square" rtlCol="0">
            <a:spAutoFit/>
          </a:bodyPr>
          <a:lstStyle/>
          <a:p>
            <a:pPr defTabSz="685800">
              <a:spcAft>
                <a:spcPts val="600"/>
              </a:spcAft>
            </a:pPr>
            <a:r>
              <a:rPr lang="en-US" sz="2100" dirty="0">
                <a:latin typeface="Calibri" panose="020F0502020204030204"/>
              </a:rPr>
              <a:t>@CALTECHDIVERSITY</a:t>
            </a:r>
          </a:p>
        </p:txBody>
      </p:sp>
      <p:sp>
        <p:nvSpPr>
          <p:cNvPr id="9" name="Rectangle 8">
            <a:extLst>
              <a:ext uri="{FF2B5EF4-FFF2-40B4-BE49-F238E27FC236}">
                <a16:creationId xmlns:a16="http://schemas.microsoft.com/office/drawing/2014/main" id="{091F208C-3C8E-DB43-AB8A-64927FF88CBD}"/>
              </a:ext>
            </a:extLst>
          </p:cNvPr>
          <p:cNvSpPr/>
          <p:nvPr/>
        </p:nvSpPr>
        <p:spPr>
          <a:xfrm>
            <a:off x="3647517" y="6287488"/>
            <a:ext cx="1698222" cy="415498"/>
          </a:xfrm>
          <a:prstGeom prst="rect">
            <a:avLst/>
          </a:prstGeom>
        </p:spPr>
        <p:txBody>
          <a:bodyPr wrap="none">
            <a:spAutoFit/>
          </a:bodyPr>
          <a:lstStyle/>
          <a:p>
            <a:pPr defTabSz="685800">
              <a:spcAft>
                <a:spcPts val="600"/>
              </a:spcAft>
            </a:pPr>
            <a:r>
              <a:rPr lang="en-US" sz="2100"/>
              <a:t>@CaltechCcid</a:t>
            </a:r>
            <a:endParaRPr lang="en-US" sz="2100">
              <a:solidFill>
                <a:prstClr val="black"/>
              </a:solidFill>
            </a:endParaRPr>
          </a:p>
        </p:txBody>
      </p:sp>
    </p:spTree>
    <p:extLst>
      <p:ext uri="{BB962C8B-B14F-4D97-AF65-F5344CB8AC3E}">
        <p14:creationId xmlns:p14="http://schemas.microsoft.com/office/powerpoint/2010/main" val="393017523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TotalTime>
  <Words>601</Words>
  <Application>Microsoft Office PowerPoint</Application>
  <PresentationFormat>Widescreen</PresentationFormat>
  <Paragraphs>81</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Avenir Book</vt:lpstr>
      <vt:lpstr>Calibri</vt:lpstr>
      <vt:lpstr>Calibri Light</vt:lpstr>
      <vt:lpstr>Office Theme</vt:lpstr>
      <vt:lpstr>PowerPoint Presentation</vt:lpstr>
      <vt:lpstr>What We Do:</vt:lpstr>
      <vt:lpstr>PowerPoint Presentation</vt:lpstr>
      <vt:lpstr>2020-2021 Theme: NAVIGATE</vt:lpstr>
      <vt:lpstr>Clubs &amp;  Affinity Spaces: </vt:lpstr>
      <vt:lpstr>CCID General Trainings</vt:lpstr>
      <vt:lpstr>PowerPoint Presentation</vt:lpstr>
      <vt:lpstr>Women’s Programming</vt:lpstr>
      <vt:lpstr>Contact us &amp; utilize our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Song, Hanna</dc:creator>
  <cp:lastModifiedBy>Moncada, Marlene L.</cp:lastModifiedBy>
  <cp:revision>10</cp:revision>
  <dcterms:created xsi:type="dcterms:W3CDTF">2020-08-11T18:40:36Z</dcterms:created>
  <dcterms:modified xsi:type="dcterms:W3CDTF">2021-02-08T00:11:13Z</dcterms:modified>
</cp:coreProperties>
</file>