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4" r:id="rId4"/>
  </p:sldMasterIdLst>
  <p:notesMasterIdLst>
    <p:notesMasterId r:id="rId28"/>
  </p:notesMasterIdLst>
  <p:sldIdLst>
    <p:sldId id="257" r:id="rId5"/>
    <p:sldId id="258" r:id="rId6"/>
    <p:sldId id="357" r:id="rId7"/>
    <p:sldId id="285" r:id="rId8"/>
    <p:sldId id="416" r:id="rId9"/>
    <p:sldId id="266" r:id="rId10"/>
    <p:sldId id="399" r:id="rId11"/>
    <p:sldId id="274" r:id="rId12"/>
    <p:sldId id="400" r:id="rId13"/>
    <p:sldId id="494" r:id="rId14"/>
    <p:sldId id="256" r:id="rId15"/>
    <p:sldId id="404" r:id="rId16"/>
    <p:sldId id="415" r:id="rId17"/>
    <p:sldId id="405" r:id="rId18"/>
    <p:sldId id="414" r:id="rId19"/>
    <p:sldId id="403" r:id="rId20"/>
    <p:sldId id="412" r:id="rId21"/>
    <p:sldId id="413" r:id="rId22"/>
    <p:sldId id="406" r:id="rId23"/>
    <p:sldId id="407" r:id="rId24"/>
    <p:sldId id="409" r:id="rId25"/>
    <p:sldId id="410" r:id="rId26"/>
    <p:sldId id="49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17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95860-012E-46E9-8884-9E693B5FDD50}" type="datetimeFigureOut">
              <a:rPr lang="en-US" smtClean="0"/>
              <a:t>10/12/2023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CE916-50E9-4581-B1A0-C9982D97DCB8}" type="slidenum">
              <a:rPr lang="en-US" smtClean="0"/>
              <a:t>‹#›</a:t>
            </a:fld>
            <a:endParaRPr lang="en-US"/>
          </a:p>
        </p:txBody>
      </p:sp>
    </p:spTree>
    <p:extLst>
      <p:ext uri="{BB962C8B-B14F-4D97-AF65-F5344CB8AC3E}">
        <p14:creationId xmlns:p14="http://schemas.microsoft.com/office/powerpoint/2010/main" val="42405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you step into the lab, think about what you are wearing:</a:t>
            </a:r>
          </a:p>
          <a:p>
            <a:pPr marL="171450" indent="-171450">
              <a:buFont typeface="Arial" panose="020B0604020202020204" pitchFamily="34" charset="0"/>
              <a:buChar char="•"/>
            </a:pPr>
            <a:r>
              <a:rPr lang="en-US" dirty="0"/>
              <a:t>No skin exposed</a:t>
            </a:r>
            <a:r>
              <a:rPr lang="en-US" baseline="0" dirty="0"/>
              <a:t> from the waste down when entering a lab.  So long pants (or equivalent) and closed toe shoes required.  Some labs also require the use of eye protection when entering a lab, so make sure to always check with a lab if they have specific PPE requirements.  </a:t>
            </a:r>
          </a:p>
          <a:p>
            <a:pPr marL="171450" indent="-171450">
              <a:buFont typeface="Arial" panose="020B0604020202020204" pitchFamily="34" charset="0"/>
              <a:buChar char="•"/>
            </a:pPr>
            <a:r>
              <a:rPr lang="en-US" baseline="0" dirty="0"/>
              <a:t>Once working with hazardous material, put on appropriate PPE for the hazard being worked with.  This commonly includes a lab coat, eye protection, and gloves.</a:t>
            </a:r>
          </a:p>
          <a:p>
            <a:pPr marL="171450" indent="-171450">
              <a:buFont typeface="Arial" panose="020B0604020202020204" pitchFamily="34" charset="0"/>
              <a:buChar char="•"/>
            </a:pPr>
            <a:r>
              <a:rPr lang="en-US" baseline="0" dirty="0"/>
              <a:t>Depending on the hazards, you may need additional PPE, such as the person on the right.  A good example is dispensing liquid nitrogen, which requires the use of a face shield and </a:t>
            </a:r>
            <a:r>
              <a:rPr lang="en-US" baseline="0"/>
              <a:t>cryogenic gloves   </a:t>
            </a:r>
            <a:endParaRPr lang="en-US" baseline="0" dirty="0"/>
          </a:p>
          <a:p>
            <a:pPr marL="171450" indent="-171450">
              <a:buFont typeface="Arial" panose="020B0604020202020204" pitchFamily="34" charset="0"/>
              <a:buChar char="•"/>
            </a:pPr>
            <a:r>
              <a:rPr lang="en-US" baseline="0" dirty="0"/>
              <a:t>Always inspect your PPE prior to use to make sure it is not damaged, is not contaminated, and fits properly.</a:t>
            </a:r>
          </a:p>
          <a:p>
            <a:pPr marL="171450" indent="-171450">
              <a:buFont typeface="Arial" panose="020B0604020202020204" pitchFamily="34" charset="0"/>
              <a:buChar char="•"/>
            </a:pPr>
            <a:r>
              <a:rPr lang="en-US" baseline="0" dirty="0"/>
              <a:t>Ensure the gloves you choose to use are compatible with the chemicals being worked with.  Some chemicals can go right through nitrile gloves!  Consult the SDS and the lab manufacturer.  EHS is also available to assist in determining gloves. </a:t>
            </a:r>
          </a:p>
          <a:p>
            <a:pPr marL="171450" indent="-171450">
              <a:buFont typeface="Arial" panose="020B0604020202020204" pitchFamily="34" charset="0"/>
              <a:buChar char="•"/>
            </a:pPr>
            <a:r>
              <a:rPr lang="en-US" baseline="0" dirty="0"/>
              <a:t>Respirator use in labs is very uncommon.  For respirator use, you need through the safety office for medical clearance and fit testing. Do not buy your own respirator.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568A3-B849-445C-8979-24FBDF03DE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12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determine what training is needed from the Safety Office, please refer to the Training Requirements</a:t>
            </a:r>
            <a:r>
              <a:rPr lang="en-US" baseline="0" dirty="0"/>
              <a:t> for Researchers Matrix.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 are currently taking Lab Safety Orientation, which is required and is listed on this Matrix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hazards you are working with in the lab will dictate which training(s) you will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matrix is available on the Safety website.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568A3-B849-445C-8979-24FBDF03DE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22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Safety Training from the Safety Office, your lab also needs to provide training to you.</a:t>
            </a:r>
          </a:p>
          <a:p>
            <a:pPr marL="171450" indent="-171450">
              <a:buFont typeface="Arial" panose="020B0604020202020204" pitchFamily="34" charset="0"/>
              <a:buChar char="•"/>
            </a:pPr>
            <a:r>
              <a:rPr lang="en-US" dirty="0"/>
              <a:t>To help you and the lab complete the lab specific training, the Workplace</a:t>
            </a:r>
            <a:r>
              <a:rPr lang="en-US" baseline="0" dirty="0"/>
              <a:t> Specific Safety Training sheet should be used.</a:t>
            </a:r>
            <a:r>
              <a:rPr lang="en-US" dirty="0"/>
              <a:t>  </a:t>
            </a:r>
          </a:p>
          <a:p>
            <a:pPr marL="171450" indent="-171450">
              <a:buFont typeface="Arial" panose="020B0604020202020204" pitchFamily="34" charset="0"/>
              <a:buChar char="•"/>
            </a:pPr>
            <a:r>
              <a:rPr lang="en-US" dirty="0"/>
              <a:t>This document is to be filled out when you first join a lab and</a:t>
            </a:r>
            <a:r>
              <a:rPr lang="en-US" baseline="0" dirty="0"/>
              <a:t> when your research requires you to work with new hazards.  </a:t>
            </a:r>
          </a:p>
          <a:p>
            <a:pPr marL="171450" indent="-171450">
              <a:buFont typeface="Arial" panose="020B0604020202020204" pitchFamily="34" charset="0"/>
              <a:buChar char="•"/>
            </a:pPr>
            <a:r>
              <a:rPr lang="en-US" baseline="0" dirty="0"/>
              <a:t>This covers the basic emergency information that is specific to a particular location.  </a:t>
            </a:r>
          </a:p>
          <a:p>
            <a:pPr marL="171450" indent="-171450">
              <a:buFont typeface="Arial" panose="020B0604020202020204" pitchFamily="34" charset="0"/>
              <a:buChar char="•"/>
            </a:pPr>
            <a:r>
              <a:rPr lang="en-US" baseline="0" dirty="0"/>
              <a:t>This also helps with documenting any Lab Specific training you may require, which is performed in the lab and by a lab member.  </a:t>
            </a:r>
          </a:p>
          <a:p>
            <a:pPr marL="171450" indent="-171450">
              <a:buFont typeface="Arial" panose="020B0604020202020204" pitchFamily="34" charset="0"/>
              <a:buChar char="•"/>
            </a:pPr>
            <a:r>
              <a:rPr lang="en-US" baseline="0" dirty="0"/>
              <a:t>This is some of the most important training you will receive, but we have to make sure to document it!  </a:t>
            </a:r>
          </a:p>
          <a:p>
            <a:pPr marL="171450" indent="-171450">
              <a:buFont typeface="Arial" panose="020B0604020202020204" pitchFamily="34" charset="0"/>
              <a:buChar char="•"/>
            </a:pPr>
            <a:r>
              <a:rPr lang="en-US" baseline="0" dirty="0"/>
              <a:t>Please complete this checklist, any of the required training, and maintain this document in your lab’s safety records.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568A3-B849-445C-8979-24FBDF03DE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51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3B5277-23DC-4278-B59A-E97CEBFC1F3E}"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326130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B5277-23DC-4278-B59A-E97CEBFC1F3E}"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5867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B5277-23DC-4278-B59A-E97CEBFC1F3E}"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405203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latin typeface="Helvetica Neue" charset="0"/>
                <a:ea typeface="Helvetica Neue" charset="0"/>
                <a:cs typeface="Helvetica Neue"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fld id="{782E3E47-C0CA-43B6-BC5F-13B1D45B1540}" type="datetimeFigureOut">
              <a:rPr lang="en-US" smtClean="0"/>
              <a:t>10/12/2023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209532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lvl1pPr>
              <a:defRPr>
                <a:latin typeface="Helvetica Neue" charset="0"/>
                <a:ea typeface="Helvetica Neue" charset="0"/>
                <a:cs typeface="Helvetica Neue" charset="0"/>
              </a:defRPr>
            </a:lvl1pPr>
            <a:lvl2pPr>
              <a:defRPr>
                <a:latin typeface="Helvetica Neue" charset="0"/>
                <a:ea typeface="Helvetica Neue" charset="0"/>
                <a:cs typeface="Helvetica Neue" charset="0"/>
              </a:defRPr>
            </a:lvl2pPr>
            <a:lvl3pPr>
              <a:defRPr>
                <a:latin typeface="Helvetica Neue" charset="0"/>
                <a:ea typeface="Helvetica Neue" charset="0"/>
                <a:cs typeface="Helvetica Neue" charset="0"/>
              </a:defRPr>
            </a:lvl3pPr>
            <a:lvl4pPr>
              <a:defRPr>
                <a:latin typeface="Helvetica Neue" charset="0"/>
                <a:ea typeface="Helvetica Neue" charset="0"/>
                <a:cs typeface="Helvetica Neue" charset="0"/>
              </a:defRPr>
            </a:lvl4pPr>
            <a:lvl5pPr>
              <a:defRPr>
                <a:latin typeface="Helvetica Neue" charset="0"/>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fld id="{782E3E47-C0CA-43B6-BC5F-13B1D45B1540}" type="datetimeFigureOut">
              <a:rPr lang="en-US" smtClean="0"/>
              <a:t>10/12/2023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311904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atin typeface="Helvetica Neue" charset="0"/>
                <a:ea typeface="Helvetica Neue" charset="0"/>
                <a:cs typeface="Helvetica Neue"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Helvetica Neue" charset="0"/>
                <a:ea typeface="Helvetica Neue" charset="0"/>
                <a:cs typeface="Helvetica Neue"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fld id="{782E3E47-C0CA-43B6-BC5F-13B1D45B1540}" type="datetimeFigureOut">
              <a:rPr lang="en-US" smtClean="0"/>
              <a:t>10/12/2023</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2924605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a:defRPr sz="1500">
                <a:latin typeface="Helvetica Neue" charset="0"/>
                <a:ea typeface="Helvetica Neue" charset="0"/>
                <a:cs typeface="Helvetica Neue" charset="0"/>
              </a:defRPr>
            </a:lvl3pPr>
            <a:lvl4pPr>
              <a:defRPr sz="1350"/>
            </a:lvl4pPr>
            <a:lvl5pPr>
              <a:defRPr sz="1350">
                <a:latin typeface="Helvetica Neue" charset="0"/>
                <a:ea typeface="Helvetica Neue" charset="0"/>
                <a:cs typeface="Helvetica Neue"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a:defRPr sz="1500">
                <a:latin typeface="Helvetica Neue" charset="0"/>
                <a:ea typeface="Helvetica Neue" charset="0"/>
                <a:cs typeface="Helvetica Neue" charset="0"/>
              </a:defRPr>
            </a:lvl3pPr>
            <a:lvl4pPr>
              <a:defRPr sz="1350">
                <a:latin typeface="Helvetica Neue" charset="0"/>
                <a:ea typeface="Helvetica Neue" charset="0"/>
                <a:cs typeface="Helvetica Neue" charset="0"/>
              </a:defRPr>
            </a:lvl4pPr>
            <a:lvl5pPr>
              <a:defRPr sz="1350">
                <a:latin typeface="Helvetica Neue" charset="0"/>
                <a:ea typeface="Helvetica Neue" charset="0"/>
                <a:cs typeface="Helvetica Neue"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fld id="{782E3E47-C0CA-43B6-BC5F-13B1D45B1540}" type="datetimeFigureOut">
              <a:rPr lang="en-US" smtClean="0"/>
              <a:t>10/12/2023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66698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Helvetica Neue" charset="0"/>
                <a:ea typeface="Helvetica Neue" charset="0"/>
                <a:cs typeface="Helvetica Neue"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Helvetica Neue" charset="0"/>
                <a:ea typeface="Helvetica Neue" charset="0"/>
                <a:cs typeface="Helvetica Neue" charset="0"/>
              </a:defRPr>
            </a:lvl1pPr>
            <a:lvl2pPr>
              <a:defRPr sz="1500">
                <a:latin typeface="Helvetica Neue" charset="0"/>
                <a:ea typeface="Helvetica Neue" charset="0"/>
                <a:cs typeface="Helvetica Neue" charset="0"/>
              </a:defRPr>
            </a:lvl2pPr>
            <a:lvl3pPr>
              <a:defRPr sz="1350">
                <a:latin typeface="Helvetica Neue" charset="0"/>
                <a:ea typeface="Helvetica Neue" charset="0"/>
                <a:cs typeface="Helvetica Neue" charset="0"/>
              </a:defRPr>
            </a:lvl3pPr>
            <a:lvl4pPr>
              <a:defRPr sz="1200">
                <a:latin typeface="Helvetica Neue" charset="0"/>
                <a:ea typeface="Helvetica Neue" charset="0"/>
                <a:cs typeface="Helvetica Neue" charset="0"/>
              </a:defRPr>
            </a:lvl4pPr>
            <a:lvl5pPr>
              <a:defRPr sz="1200">
                <a:latin typeface="Helvetica Neue" charset="0"/>
                <a:ea typeface="Helvetica Neue" charset="0"/>
                <a:cs typeface="Helvetica Neue"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Helvetica Neue" charset="0"/>
                <a:ea typeface="Helvetica Neue" charset="0"/>
                <a:cs typeface="Helvetica Neue"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Helvetica Neue" charset="0"/>
                <a:ea typeface="Helvetica Neue" charset="0"/>
                <a:cs typeface="Helvetica Neue" charset="0"/>
              </a:defRPr>
            </a:lvl1pPr>
            <a:lvl2pPr>
              <a:defRPr sz="1500">
                <a:latin typeface="Helvetica Neue" charset="0"/>
                <a:ea typeface="Helvetica Neue" charset="0"/>
                <a:cs typeface="Helvetica Neue" charset="0"/>
              </a:defRPr>
            </a:lvl2pPr>
            <a:lvl3pPr>
              <a:defRPr sz="1350">
                <a:latin typeface="Helvetica Neue" charset="0"/>
                <a:ea typeface="Helvetica Neue" charset="0"/>
                <a:cs typeface="Helvetica Neue" charset="0"/>
              </a:defRPr>
            </a:lvl3pPr>
            <a:lvl4pPr>
              <a:defRPr sz="1200">
                <a:latin typeface="Helvetica Neue" charset="0"/>
                <a:ea typeface="Helvetica Neue" charset="0"/>
                <a:cs typeface="Helvetica Neue" charset="0"/>
              </a:defRPr>
            </a:lvl4pPr>
            <a:lvl5pPr>
              <a:defRPr sz="1200">
                <a:latin typeface="Helvetica Neue" charset="0"/>
                <a:ea typeface="Helvetica Neue" charset="0"/>
                <a:cs typeface="Helvetica Neue"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fld id="{782E3E47-C0CA-43B6-BC5F-13B1D45B1540}" type="datetimeFigureOut">
              <a:rPr lang="en-US" smtClean="0"/>
              <a:t>10/12/2023</a:t>
            </a:fld>
            <a:endParaRPr lang="en-US"/>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endParaRPr lang="en-US"/>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372191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2E3E47-C0CA-43B6-BC5F-13B1D45B1540}" type="datetimeFigureOut">
              <a:rPr lang="en-US" smtClean="0"/>
              <a:t>10/12/2023</a:t>
            </a:fld>
            <a:endParaRPr lang="en-US"/>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200745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2E3E47-C0CA-43B6-BC5F-13B1D45B1540}" type="datetimeFigureOut">
              <a:rPr lang="en-US" smtClean="0"/>
              <a:t>10/12/2023</a:t>
            </a:fld>
            <a:endParaRPr 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414711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Helvetica Neue" charset="0"/>
                <a:ea typeface="Helvetica Neue" charset="0"/>
                <a:cs typeface="Helvetica Neue"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Helvetica Neue" charset="0"/>
                <a:ea typeface="Helvetica Neue" charset="0"/>
                <a:cs typeface="Helvetica Neue" charset="0"/>
              </a:defRPr>
            </a:lvl1pPr>
            <a:lvl2pPr>
              <a:defRPr sz="21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500">
                <a:latin typeface="Helvetica Neue" charset="0"/>
                <a:ea typeface="Helvetica Neue" charset="0"/>
                <a:cs typeface="Helvetica Neue" charset="0"/>
              </a:defRPr>
            </a:lvl4pPr>
            <a:lvl5pPr>
              <a:defRPr sz="1500">
                <a:latin typeface="Helvetica Neue" charset="0"/>
                <a:ea typeface="Helvetica Neue" charset="0"/>
                <a:cs typeface="Helvetica Neue"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Helvetica Neue" charset="0"/>
                <a:ea typeface="Helvetica Neue" charset="0"/>
                <a:cs typeface="Helvetica Neue"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2E3E47-C0CA-43B6-BC5F-13B1D45B1540}" type="datetimeFigureOut">
              <a:rPr lang="en-US" smtClean="0"/>
              <a:t>10/12/2023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309618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B5277-23DC-4278-B59A-E97CEBFC1F3E}"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507742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Helvetica Neue" charset="0"/>
                <a:ea typeface="Helvetica Neue" charset="0"/>
                <a:cs typeface="Helvetica Neue"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2400">
                <a:latin typeface="Helvetica Neue" charset="0"/>
                <a:ea typeface="Helvetica Neue" charset="0"/>
                <a:cs typeface="Helvetica Neue"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Helvetica Neue" charset="0"/>
                <a:ea typeface="Helvetica Neue" charset="0"/>
                <a:cs typeface="Helvetica Neue"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782E3E47-C0CA-43B6-BC5F-13B1D45B1540}" type="datetimeFigureOut">
              <a:rPr lang="en-US" smtClean="0"/>
              <a:t>10/12/2023</a:t>
            </a:fld>
            <a:endParaRPr lang="en-US"/>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810C3DA0-8B31-4A41-8ECE-88E0AD9496EB}" type="slidenum">
              <a:rPr lang="en-US" smtClean="0"/>
              <a:t>‹#›</a:t>
            </a:fld>
            <a:endParaRPr lang="en-US"/>
          </a:p>
        </p:txBody>
      </p:sp>
    </p:spTree>
    <p:extLst>
      <p:ext uri="{BB962C8B-B14F-4D97-AF65-F5344CB8AC3E}">
        <p14:creationId xmlns:p14="http://schemas.microsoft.com/office/powerpoint/2010/main" val="3338691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FB7ED8-7A59-4C16-B15C-E3994BE93E3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3116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B7ED8-7A59-4C16-B15C-E3994BE93E3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85616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B7ED8-7A59-4C16-B15C-E3994BE93E3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4050363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FB7ED8-7A59-4C16-B15C-E3994BE93E3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512986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FB7ED8-7A59-4C16-B15C-E3994BE93E35}"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2659329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FB7ED8-7A59-4C16-B15C-E3994BE93E35}"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2919855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B7ED8-7A59-4C16-B15C-E3994BE93E35}"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3332724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FB7ED8-7A59-4C16-B15C-E3994BE93E3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2385722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FB7ED8-7A59-4C16-B15C-E3994BE93E3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139272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B5277-23DC-4278-B59A-E97CEBFC1F3E}"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3334681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B7ED8-7A59-4C16-B15C-E3994BE93E3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1125753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B7ED8-7A59-4C16-B15C-E3994BE93E3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DA69A-8ABA-4B59-B89F-87D5A80F164F}" type="slidenum">
              <a:rPr lang="en-US" smtClean="0"/>
              <a:t>‹#›</a:t>
            </a:fld>
            <a:endParaRPr lang="en-US"/>
          </a:p>
        </p:txBody>
      </p:sp>
    </p:spTree>
    <p:extLst>
      <p:ext uri="{BB962C8B-B14F-4D97-AF65-F5344CB8AC3E}">
        <p14:creationId xmlns:p14="http://schemas.microsoft.com/office/powerpoint/2010/main" val="410755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Helvetica Neue" charset="0"/>
                <a:ea typeface="Helvetica Neue" charset="0"/>
                <a:cs typeface="Helvetica Neue"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058453B3-9752-4548-B574-D0208CEC3D59}" type="datetime1">
              <a:rPr lang="en-US" smtClean="0"/>
              <a:t>10/12/2023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pPr>
              <a:defRPr/>
            </a:pPr>
            <a:r>
              <a:rPr lang="pt-BR"/>
              <a:t>Leyma P. De Haro, Assistant BSO</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083D88EA-BBD9-3D42-A4C6-1761164ABA98}" type="slidenum">
              <a:rPr lang="en-US" smtClean="0"/>
              <a:pPr>
                <a:defRPr/>
              </a:pPr>
              <a:t>‹#›</a:t>
            </a:fld>
            <a:endParaRPr lang="en-US" dirty="0"/>
          </a:p>
        </p:txBody>
      </p:sp>
    </p:spTree>
    <p:extLst>
      <p:ext uri="{BB962C8B-B14F-4D97-AF65-F5344CB8AC3E}">
        <p14:creationId xmlns:p14="http://schemas.microsoft.com/office/powerpoint/2010/main" val="4166725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lvl1pPr>
              <a:defRPr>
                <a:latin typeface="Helvetica Neue" charset="0"/>
                <a:ea typeface="Helvetica Neue" charset="0"/>
                <a:cs typeface="Helvetica Neue" charset="0"/>
              </a:defRPr>
            </a:lvl1pPr>
            <a:lvl2pPr>
              <a:defRPr>
                <a:latin typeface="Helvetica Neue" charset="0"/>
                <a:ea typeface="Helvetica Neue" charset="0"/>
                <a:cs typeface="Helvetica Neue" charset="0"/>
              </a:defRPr>
            </a:lvl2pPr>
            <a:lvl3pPr>
              <a:defRPr>
                <a:latin typeface="Helvetica Neue" charset="0"/>
                <a:ea typeface="Helvetica Neue" charset="0"/>
                <a:cs typeface="Helvetica Neue" charset="0"/>
              </a:defRPr>
            </a:lvl3pPr>
            <a:lvl4pPr>
              <a:defRPr>
                <a:latin typeface="Helvetica Neue" charset="0"/>
                <a:ea typeface="Helvetica Neue" charset="0"/>
                <a:cs typeface="Helvetica Neue" charset="0"/>
              </a:defRPr>
            </a:lvl4pPr>
            <a:lvl5pPr>
              <a:defRPr>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5B8C84FA-0432-41ED-A05C-72666AEB2E5B}" type="datetime1">
              <a:rPr lang="en-US" smtClean="0"/>
              <a:t>10/12/2023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pPr>
              <a:defRPr/>
            </a:pPr>
            <a:r>
              <a:rPr lang="pt-BR"/>
              <a:t>Leyma P. De Haro, Assistant BSO</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2BAF0491-2AB4-2547-8270-FE3A17C86A8A}" type="slidenum">
              <a:rPr lang="en-US" smtClean="0"/>
              <a:pPr>
                <a:defRPr/>
              </a:pPr>
              <a:t>‹#›</a:t>
            </a:fld>
            <a:endParaRPr lang="en-US" dirty="0"/>
          </a:p>
        </p:txBody>
      </p:sp>
    </p:spTree>
    <p:extLst>
      <p:ext uri="{BB962C8B-B14F-4D97-AF65-F5344CB8AC3E}">
        <p14:creationId xmlns:p14="http://schemas.microsoft.com/office/powerpoint/2010/main" val="988902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atin typeface="Helvetica Neue" charset="0"/>
                <a:ea typeface="Helvetica Neue" charset="0"/>
                <a:cs typeface="Helvetica Neue"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Helvetica Neue" charset="0"/>
                <a:ea typeface="Helvetica Neue" charset="0"/>
                <a:cs typeface="Helvetica Neue"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CFF96FF8-4D57-4A6F-B2C8-D74B90AFC5CF}" type="datetime1">
              <a:rPr lang="en-US" smtClean="0"/>
              <a:t>10/12/2023</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pPr>
              <a:defRPr/>
            </a:pPr>
            <a:r>
              <a:rPr lang="pt-BR"/>
              <a:t>Leyma P. De Haro, Assistant BSO</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C1603765-4662-AC4D-9390-548D28260DAE}" type="slidenum">
              <a:rPr lang="en-US" smtClean="0"/>
              <a:pPr>
                <a:defRPr/>
              </a:pPr>
              <a:t>‹#›</a:t>
            </a:fld>
            <a:endParaRPr lang="en-US" dirty="0"/>
          </a:p>
        </p:txBody>
      </p:sp>
    </p:spTree>
    <p:extLst>
      <p:ext uri="{BB962C8B-B14F-4D97-AF65-F5344CB8AC3E}">
        <p14:creationId xmlns:p14="http://schemas.microsoft.com/office/powerpoint/2010/main" val="1788089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a:defRPr sz="1500">
                <a:latin typeface="Helvetica Neue" charset="0"/>
                <a:ea typeface="Helvetica Neue" charset="0"/>
                <a:cs typeface="Helvetica Neue" charset="0"/>
              </a:defRPr>
            </a:lvl3pPr>
            <a:lvl4pPr>
              <a:defRPr sz="1350"/>
            </a:lvl4pPr>
            <a:lvl5pPr>
              <a:defRPr sz="1350">
                <a:latin typeface="Helvetica Neue" charset="0"/>
                <a:ea typeface="Helvetica Neue" charset="0"/>
                <a:cs typeface="Helvetica Neue"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a:defRPr sz="1500">
                <a:latin typeface="Helvetica Neue" charset="0"/>
                <a:ea typeface="Helvetica Neue" charset="0"/>
                <a:cs typeface="Helvetica Neue" charset="0"/>
              </a:defRPr>
            </a:lvl3pPr>
            <a:lvl4pPr>
              <a:defRPr sz="1350">
                <a:latin typeface="Helvetica Neue" charset="0"/>
                <a:ea typeface="Helvetica Neue" charset="0"/>
                <a:cs typeface="Helvetica Neue" charset="0"/>
              </a:defRPr>
            </a:lvl4pPr>
            <a:lvl5pPr>
              <a:defRPr sz="1350">
                <a:latin typeface="Helvetica Neue" charset="0"/>
                <a:ea typeface="Helvetica Neue" charset="0"/>
                <a:cs typeface="Helvetica Neue"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35742929-564A-4B61-BEA4-EA2CD01111CB}" type="datetime1">
              <a:rPr lang="en-US" smtClean="0"/>
              <a:t>10/12/2023</a:t>
            </a:fld>
            <a:endParaRPr lang="en-U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pPr>
              <a:defRPr/>
            </a:pPr>
            <a:r>
              <a:rPr lang="pt-BR"/>
              <a:t>Leyma P. De Haro, Assistant BSO</a:t>
            </a:r>
            <a:endParaRPr lang="en-US" dirty="0"/>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83B472A1-61BF-854B-B0E8-9A82B507DF5D}" type="slidenum">
              <a:rPr lang="en-US" smtClean="0"/>
              <a:pPr>
                <a:defRPr/>
              </a:pPr>
              <a:t>‹#›</a:t>
            </a:fld>
            <a:endParaRPr lang="en-US" dirty="0"/>
          </a:p>
        </p:txBody>
      </p:sp>
    </p:spTree>
    <p:extLst>
      <p:ext uri="{BB962C8B-B14F-4D97-AF65-F5344CB8AC3E}">
        <p14:creationId xmlns:p14="http://schemas.microsoft.com/office/powerpoint/2010/main" val="187292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Helvetica Neue" charset="0"/>
                <a:ea typeface="Helvetica Neue" charset="0"/>
                <a:cs typeface="Helvetica Neue"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Helvetica Neue" charset="0"/>
                <a:ea typeface="Helvetica Neue" charset="0"/>
                <a:cs typeface="Helvetica Neue" charset="0"/>
              </a:defRPr>
            </a:lvl1pPr>
            <a:lvl2pPr>
              <a:defRPr sz="1500">
                <a:latin typeface="Helvetica Neue" charset="0"/>
                <a:ea typeface="Helvetica Neue" charset="0"/>
                <a:cs typeface="Helvetica Neue" charset="0"/>
              </a:defRPr>
            </a:lvl2pPr>
            <a:lvl3pPr>
              <a:defRPr sz="1350">
                <a:latin typeface="Helvetica Neue" charset="0"/>
                <a:ea typeface="Helvetica Neue" charset="0"/>
                <a:cs typeface="Helvetica Neue" charset="0"/>
              </a:defRPr>
            </a:lvl3pPr>
            <a:lvl4pPr>
              <a:defRPr sz="1200">
                <a:latin typeface="Helvetica Neue" charset="0"/>
                <a:ea typeface="Helvetica Neue" charset="0"/>
                <a:cs typeface="Helvetica Neue" charset="0"/>
              </a:defRPr>
            </a:lvl4pPr>
            <a:lvl5pPr>
              <a:defRPr sz="1200">
                <a:latin typeface="Helvetica Neue" charset="0"/>
                <a:ea typeface="Helvetica Neue" charset="0"/>
                <a:cs typeface="Helvetica Neue"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Helvetica Neue" charset="0"/>
                <a:ea typeface="Helvetica Neue" charset="0"/>
                <a:cs typeface="Helvetica Neue"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Helvetica Neue" charset="0"/>
                <a:ea typeface="Helvetica Neue" charset="0"/>
                <a:cs typeface="Helvetica Neue" charset="0"/>
              </a:defRPr>
            </a:lvl1pPr>
            <a:lvl2pPr>
              <a:defRPr sz="1500">
                <a:latin typeface="Helvetica Neue" charset="0"/>
                <a:ea typeface="Helvetica Neue" charset="0"/>
                <a:cs typeface="Helvetica Neue" charset="0"/>
              </a:defRPr>
            </a:lvl2pPr>
            <a:lvl3pPr>
              <a:defRPr sz="1350">
                <a:latin typeface="Helvetica Neue" charset="0"/>
                <a:ea typeface="Helvetica Neue" charset="0"/>
                <a:cs typeface="Helvetica Neue" charset="0"/>
              </a:defRPr>
            </a:lvl3pPr>
            <a:lvl4pPr>
              <a:defRPr sz="1200">
                <a:latin typeface="Helvetica Neue" charset="0"/>
                <a:ea typeface="Helvetica Neue" charset="0"/>
                <a:cs typeface="Helvetica Neue" charset="0"/>
              </a:defRPr>
            </a:lvl4pPr>
            <a:lvl5pPr>
              <a:defRPr sz="1200">
                <a:latin typeface="Helvetica Neue" charset="0"/>
                <a:ea typeface="Helvetica Neue" charset="0"/>
                <a:cs typeface="Helvetica Neue"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26574EEC-850B-4E6E-9F52-B355374BEF31}" type="datetime1">
              <a:rPr lang="en-US" smtClean="0"/>
              <a:t>10/12/2023</a:t>
            </a:fld>
            <a:endParaRPr lang="en-US" dirty="0"/>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atin typeface="Helvetica Neue" charset="0"/>
                <a:ea typeface="Helvetica Neue" charset="0"/>
                <a:cs typeface="Helvetica Neue" charset="0"/>
              </a:defRPr>
            </a:lvl1pPr>
          </a:lstStyle>
          <a:p>
            <a:pPr>
              <a:defRPr/>
            </a:pPr>
            <a:r>
              <a:rPr lang="pt-BR"/>
              <a:t>Leyma P. De Haro, Assistant BSO</a:t>
            </a:r>
            <a:endParaRPr lang="en-US" dirty="0"/>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Helvetica Neue" charset="0"/>
                <a:ea typeface="Helvetica Neue" charset="0"/>
                <a:cs typeface="Helvetica Neue" charset="0"/>
              </a:defRPr>
            </a:lvl1pPr>
          </a:lstStyle>
          <a:p>
            <a:pPr>
              <a:defRPr/>
            </a:pPr>
            <a:fld id="{6570408B-4598-5C40-B356-1B848D4335F3}" type="slidenum">
              <a:rPr lang="en-US" smtClean="0"/>
              <a:pPr>
                <a:defRPr/>
              </a:pPr>
              <a:t>‹#›</a:t>
            </a:fld>
            <a:endParaRPr lang="en-US" dirty="0"/>
          </a:p>
        </p:txBody>
      </p:sp>
    </p:spTree>
    <p:extLst>
      <p:ext uri="{BB962C8B-B14F-4D97-AF65-F5344CB8AC3E}">
        <p14:creationId xmlns:p14="http://schemas.microsoft.com/office/powerpoint/2010/main" val="2741970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elvetica Neue" charset="0"/>
                <a:ea typeface="Helvetica Neue" charset="0"/>
                <a:cs typeface="Helvetica Neue"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44879D40-3089-47BF-9A35-B54DE067C99C}" type="datetime1">
              <a:rPr lang="en-US" smtClean="0"/>
              <a:t>10/12/2023</a:t>
            </a:fld>
            <a:endParaRPr lang="en-US" dirty="0"/>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pt-BR"/>
              <a:t>Leyma P. De Haro, Assistant BSO</a:t>
            </a:r>
            <a:endParaRPr lang="en-US" dirty="0"/>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0B4C4685-64FD-5043-A1C8-5C2E4BC92C56}" type="slidenum">
              <a:rPr lang="en-US" smtClean="0"/>
              <a:pPr>
                <a:defRPr/>
              </a:pPr>
              <a:t>‹#›</a:t>
            </a:fld>
            <a:endParaRPr lang="en-US" dirty="0"/>
          </a:p>
        </p:txBody>
      </p:sp>
    </p:spTree>
    <p:extLst>
      <p:ext uri="{BB962C8B-B14F-4D97-AF65-F5344CB8AC3E}">
        <p14:creationId xmlns:p14="http://schemas.microsoft.com/office/powerpoint/2010/main" val="4092262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C7F59AB3-A576-4080-8618-F458F547F4F3}" type="datetime1">
              <a:rPr lang="en-US" smtClean="0"/>
              <a:t>10/12/2023</a:t>
            </a:fld>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pt-BR"/>
              <a:t>Leyma P. De Haro, Assistant BSO</a:t>
            </a:r>
            <a:endParaRPr lang="en-US" dirty="0"/>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4600B918-949C-AF45-8A4C-1D96BB48920F}" type="slidenum">
              <a:rPr lang="en-US" smtClean="0"/>
              <a:pPr>
                <a:defRPr/>
              </a:pPr>
              <a:t>‹#›</a:t>
            </a:fld>
            <a:endParaRPr lang="en-US" dirty="0"/>
          </a:p>
        </p:txBody>
      </p:sp>
    </p:spTree>
    <p:extLst>
      <p:ext uri="{BB962C8B-B14F-4D97-AF65-F5344CB8AC3E}">
        <p14:creationId xmlns:p14="http://schemas.microsoft.com/office/powerpoint/2010/main" val="71309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Helvetica Neue" charset="0"/>
                <a:ea typeface="Helvetica Neue" charset="0"/>
                <a:cs typeface="Helvetica Neue"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Helvetica Neue" charset="0"/>
                <a:ea typeface="Helvetica Neue" charset="0"/>
                <a:cs typeface="Helvetica Neue" charset="0"/>
              </a:defRPr>
            </a:lvl1pPr>
            <a:lvl2pPr>
              <a:defRPr sz="2100">
                <a:latin typeface="Helvetica Neue" charset="0"/>
                <a:ea typeface="Helvetica Neue" charset="0"/>
                <a:cs typeface="Helvetica Neue" charset="0"/>
              </a:defRPr>
            </a:lvl2pPr>
            <a:lvl3pPr>
              <a:defRPr sz="1800">
                <a:latin typeface="Helvetica Neue" charset="0"/>
                <a:ea typeface="Helvetica Neue" charset="0"/>
                <a:cs typeface="Helvetica Neue" charset="0"/>
              </a:defRPr>
            </a:lvl3pPr>
            <a:lvl4pPr>
              <a:defRPr sz="1500">
                <a:latin typeface="Helvetica Neue" charset="0"/>
                <a:ea typeface="Helvetica Neue" charset="0"/>
                <a:cs typeface="Helvetica Neue" charset="0"/>
              </a:defRPr>
            </a:lvl4pPr>
            <a:lvl5pPr>
              <a:defRPr sz="1500">
                <a:latin typeface="Helvetica Neue" charset="0"/>
                <a:ea typeface="Helvetica Neue" charset="0"/>
                <a:cs typeface="Helvetica Neue"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Helvetica Neue" charset="0"/>
                <a:ea typeface="Helvetica Neue" charset="0"/>
                <a:cs typeface="Helvetica Neue"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3D65C7A1-A2D3-4AE6-A668-0AAD78E6E71C}" type="datetime1">
              <a:rPr lang="en-US" smtClean="0"/>
              <a:t>10/12/2023</a:t>
            </a:fld>
            <a:endParaRPr lang="en-U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pt-BR"/>
              <a:t>Leyma P. De Haro, Assistant BSO</a:t>
            </a:r>
            <a:endParaRPr lang="en-US" dirty="0"/>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9AB54A25-5E31-204E-99C1-2A4E499E2C29}" type="slidenum">
              <a:rPr lang="en-US" smtClean="0"/>
              <a:pPr>
                <a:defRPr/>
              </a:pPr>
              <a:t>‹#›</a:t>
            </a:fld>
            <a:endParaRPr lang="en-US" dirty="0"/>
          </a:p>
        </p:txBody>
      </p:sp>
    </p:spTree>
    <p:extLst>
      <p:ext uri="{BB962C8B-B14F-4D97-AF65-F5344CB8AC3E}">
        <p14:creationId xmlns:p14="http://schemas.microsoft.com/office/powerpoint/2010/main" val="41910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3B5277-23DC-4278-B59A-E97CEBFC1F3E}"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306205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Helvetica Neue" charset="0"/>
                <a:ea typeface="Helvetica Neue" charset="0"/>
                <a:cs typeface="Helvetica Neue"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2400">
                <a:latin typeface="Helvetica Neue" charset="0"/>
                <a:ea typeface="Helvetica Neue" charset="0"/>
                <a:cs typeface="Helvetica Neue"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Helvetica Neue" charset="0"/>
                <a:ea typeface="Helvetica Neue" charset="0"/>
                <a:cs typeface="Helvetica Neue"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6648BEC3-C181-4906-9C4D-FADC6C21EC6B}" type="datetime1">
              <a:rPr lang="en-US" smtClean="0"/>
              <a:t>10/12/2023</a:t>
            </a:fld>
            <a:endParaRPr lang="en-US" dirty="0"/>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r>
              <a:rPr lang="pt-BR"/>
              <a:t>Leyma P. De Haro, Assistant BSO</a:t>
            </a:r>
            <a:endParaRPr lang="en-US" dirty="0"/>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C20D26A1-8CA0-F24D-833D-11A63EBD3F1C}" type="slidenum">
              <a:rPr lang="en-US" smtClean="0"/>
              <a:pPr>
                <a:defRPr/>
              </a:pPr>
              <a:t>‹#›</a:t>
            </a:fld>
            <a:endParaRPr lang="en-US" dirty="0"/>
          </a:p>
        </p:txBody>
      </p:sp>
    </p:spTree>
    <p:extLst>
      <p:ext uri="{BB962C8B-B14F-4D97-AF65-F5344CB8AC3E}">
        <p14:creationId xmlns:p14="http://schemas.microsoft.com/office/powerpoint/2010/main" val="1808435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17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B5277-23DC-4278-B59A-E97CEBFC1F3E}"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401349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3B5277-23DC-4278-B59A-E97CEBFC1F3E}"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72930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B5277-23DC-4278-B59A-E97CEBFC1F3E}"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248196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3B5277-23DC-4278-B59A-E97CEBFC1F3E}"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424439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3B5277-23DC-4278-B59A-E97CEBFC1F3E}"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4E1C-B836-4BD6-A771-E5D05754D9BC}" type="slidenum">
              <a:rPr lang="en-US" smtClean="0"/>
              <a:t>‹#›</a:t>
            </a:fld>
            <a:endParaRPr lang="en-US"/>
          </a:p>
        </p:txBody>
      </p:sp>
    </p:spTree>
    <p:extLst>
      <p:ext uri="{BB962C8B-B14F-4D97-AF65-F5344CB8AC3E}">
        <p14:creationId xmlns:p14="http://schemas.microsoft.com/office/powerpoint/2010/main" val="234928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B5277-23DC-4278-B59A-E97CEBFC1F3E}" type="datetimeFigureOut">
              <a:rPr lang="en-US" smtClean="0"/>
              <a:t>10/12/2023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34E1C-B836-4BD6-A771-E5D05754D9BC}" type="slidenum">
              <a:rPr lang="en-US" smtClean="0"/>
              <a:t>‹#›</a:t>
            </a:fld>
            <a:endParaRPr lang="en-US"/>
          </a:p>
        </p:txBody>
      </p:sp>
    </p:spTree>
    <p:extLst>
      <p:ext uri="{BB962C8B-B14F-4D97-AF65-F5344CB8AC3E}">
        <p14:creationId xmlns:p14="http://schemas.microsoft.com/office/powerpoint/2010/main" val="3027514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583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B7ED8-7A59-4C16-B15C-E3994BE93E35}" type="datetimeFigureOut">
              <a:rPr lang="en-US" smtClean="0"/>
              <a:t>10/12/2023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DA69A-8ABA-4B59-B89F-87D5A80F164F}" type="slidenum">
              <a:rPr lang="en-US" smtClean="0"/>
              <a:t>‹#›</a:t>
            </a:fld>
            <a:endParaRPr lang="en-US"/>
          </a:p>
        </p:txBody>
      </p:sp>
    </p:spTree>
    <p:extLst>
      <p:ext uri="{BB962C8B-B14F-4D97-AF65-F5344CB8AC3E}">
        <p14:creationId xmlns:p14="http://schemas.microsoft.com/office/powerpoint/2010/main" val="4993214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474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omassci.com/Laboratory-Supplies/Stopcocks/_/Pressure-Relief-Valve-Complete?q=1139T37&amp;utm_source=google&amp;utm_medium=ppc&amp;utm_campaign=Branded-TS-Pmax-cross-network&amp;adgroup=&amp;utm_term=&amp;matchtype=&amp;device=c&amp;network=x&amp;gclid=CjwKCAjwvdajBhBEEiwAeMh1U3nqojnVH7pJZca_mmpAhSNc2jBwKyXpsYNoOx5ld6-gleCgri7gtRoCzXoQAvD_BwE" TargetMode="External"/><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afety.caltech.edu/documents/14125/Laboratory_Risk_Assessment_Tool_062419.pdf"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mailto:nsiladke@caltech.edu"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634"/>
            <a:ext cx="7772400" cy="1795404"/>
          </a:xfrm>
        </p:spPr>
        <p:txBody>
          <a:bodyPr>
            <a:normAutofit fontScale="90000"/>
          </a:bodyPr>
          <a:lstStyle/>
          <a:p>
            <a:r>
              <a:rPr lang="en-US" b="1" dirty="0"/>
              <a:t>Safety Updates and Incident Summary</a:t>
            </a:r>
            <a:br>
              <a:rPr lang="en-US" dirty="0"/>
            </a:br>
            <a:endParaRPr lang="en-US" dirty="0"/>
          </a:p>
        </p:txBody>
      </p:sp>
      <p:sp>
        <p:nvSpPr>
          <p:cNvPr id="3" name="Subtitle 2"/>
          <p:cNvSpPr>
            <a:spLocks noGrp="1"/>
          </p:cNvSpPr>
          <p:nvPr>
            <p:ph type="subTitle" idx="1"/>
          </p:nvPr>
        </p:nvSpPr>
        <p:spPr/>
        <p:txBody>
          <a:bodyPr/>
          <a:lstStyle/>
          <a:p>
            <a:r>
              <a:rPr lang="en-US" dirty="0"/>
              <a:t>CCE Safety Committee Meeting </a:t>
            </a:r>
          </a:p>
          <a:p>
            <a:r>
              <a:rPr lang="en-US" dirty="0"/>
              <a:t>Nate Siladke</a:t>
            </a:r>
          </a:p>
          <a:p>
            <a:r>
              <a:rPr lang="en-US" dirty="0"/>
              <a:t>October 12, 2023</a:t>
            </a:r>
          </a:p>
        </p:txBody>
      </p:sp>
    </p:spTree>
    <p:extLst>
      <p:ext uri="{BB962C8B-B14F-4D97-AF65-F5344CB8AC3E}">
        <p14:creationId xmlns:p14="http://schemas.microsoft.com/office/powerpoint/2010/main" val="215294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0C86-68F4-40B0-93B5-0BF3951C3525}"/>
              </a:ext>
            </a:extLst>
          </p:cNvPr>
          <p:cNvSpPr>
            <a:spLocks noGrp="1"/>
          </p:cNvSpPr>
          <p:nvPr>
            <p:ph type="title"/>
          </p:nvPr>
        </p:nvSpPr>
        <p:spPr>
          <a:xfrm>
            <a:off x="457200" y="201901"/>
            <a:ext cx="8229600" cy="1143000"/>
          </a:xfrm>
        </p:spPr>
        <p:txBody>
          <a:bodyPr/>
          <a:lstStyle/>
          <a:p>
            <a:r>
              <a:rPr lang="en-US" sz="2800" b="1" i="0" dirty="0">
                <a:solidFill>
                  <a:srgbClr val="002060"/>
                </a:solidFill>
                <a:effectLst/>
                <a:latin typeface="Calibri" panose="020F0502020204030204" pitchFamily="34" charset="0"/>
              </a:rPr>
              <a:t>Sharps injury/exposure prevention plan:</a:t>
            </a:r>
            <a:endParaRPr lang="en-US" sz="2800" b="1" dirty="0">
              <a:solidFill>
                <a:srgbClr val="002060"/>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723F203A-3DE5-4B0D-820E-0B78DCDFD9C9}"/>
              </a:ext>
            </a:extLst>
          </p:cNvPr>
          <p:cNvSpPr>
            <a:spLocks noGrp="1"/>
          </p:cNvSpPr>
          <p:nvPr>
            <p:ph sz="half" idx="2"/>
          </p:nvPr>
        </p:nvSpPr>
        <p:spPr>
          <a:xfrm>
            <a:off x="561107" y="815272"/>
            <a:ext cx="8364685" cy="5499594"/>
          </a:xfrm>
        </p:spPr>
        <p:txBody>
          <a:bodyPr/>
          <a:lstStyle/>
          <a:p>
            <a:pPr marL="0" indent="0">
              <a:buNone/>
            </a:pPr>
            <a:r>
              <a:rPr lang="en-US" dirty="0">
                <a:latin typeface="Calibri" panose="020F0502020204030204" pitchFamily="34" charset="0"/>
                <a:cs typeface="Calibri" panose="020F0502020204030204" pitchFamily="34" charset="0"/>
              </a:rPr>
              <a:t>Due to an increase in sharps injuries on campus, including some reportable to the NIH, the Institutional Biosafety Committee (IBC) has requested that we (EH&amp;S) implement a sharps injury/exposure prevention action plan.</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Timeline:</a:t>
            </a:r>
          </a:p>
          <a:p>
            <a:pPr marL="0" indent="0">
              <a:buNone/>
            </a:pPr>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i="1" dirty="0">
                <a:latin typeface="Calibri" panose="020F0502020204030204" pitchFamily="34" charset="0"/>
                <a:cs typeface="Calibri" panose="020F0502020204030204" pitchFamily="34" charset="0"/>
              </a:rPr>
              <a:t>Next 3-6 months: </a:t>
            </a:r>
          </a:p>
          <a:p>
            <a:pPr marL="642938" lvl="1" indent="-342900"/>
            <a:r>
              <a:rPr lang="en-US" dirty="0">
                <a:latin typeface="Calibri" panose="020F0502020204030204" pitchFamily="34" charset="0"/>
                <a:cs typeface="Calibri" panose="020F0502020204030204" pitchFamily="34" charset="0"/>
              </a:rPr>
              <a:t>Train all the LSOs on sharps injury/exposure prevention and response so that they can train their labs</a:t>
            </a:r>
          </a:p>
          <a:p>
            <a:pPr marL="642938" lvl="1" indent="-342900"/>
            <a:r>
              <a:rPr lang="en-US" dirty="0">
                <a:latin typeface="Calibri" panose="020F0502020204030204" pitchFamily="34" charset="0"/>
                <a:cs typeface="Calibri" panose="020F0502020204030204" pitchFamily="34" charset="0"/>
              </a:rPr>
              <a:t>First will be BBE: all labs</a:t>
            </a:r>
          </a:p>
          <a:p>
            <a:pPr marL="642938" lvl="1" indent="-342900"/>
            <a:r>
              <a:rPr lang="en-US" b="1" dirty="0">
                <a:latin typeface="Calibri" panose="020F0502020204030204" pitchFamily="34" charset="0"/>
                <a:cs typeface="Calibri" panose="020F0502020204030204" pitchFamily="34" charset="0"/>
              </a:rPr>
              <a:t>Second will be CCE: labs with IBC protocols, but all are welcome and strongly encouraged to participate</a:t>
            </a:r>
          </a:p>
          <a:p>
            <a:pPr marL="342900" indent="-342900">
              <a:buFont typeface="+mj-lt"/>
              <a:buAutoNum type="arabicPeriod"/>
            </a:pPr>
            <a:r>
              <a:rPr lang="en-US" i="1" dirty="0">
                <a:latin typeface="Calibri" panose="020F0502020204030204" pitchFamily="34" charset="0"/>
                <a:cs typeface="Calibri" panose="020F0502020204030204" pitchFamily="34" charset="0"/>
              </a:rPr>
              <a:t>Next 6 months: </a:t>
            </a:r>
          </a:p>
          <a:p>
            <a:pPr marL="642938" lvl="1" indent="-342900"/>
            <a:r>
              <a:rPr lang="en-US" dirty="0">
                <a:latin typeface="Calibri" panose="020F0502020204030204" pitchFamily="34" charset="0"/>
                <a:cs typeface="Calibri" panose="020F0502020204030204" pitchFamily="34" charset="0"/>
              </a:rPr>
              <a:t>Develop a sharps injury/exposure prevention and response information page within the EH&amp;S website</a:t>
            </a:r>
          </a:p>
          <a:p>
            <a:pPr marL="642938" lvl="1" indent="-342900"/>
            <a:r>
              <a:rPr lang="en-US" dirty="0">
                <a:latin typeface="Calibri" panose="020F0502020204030204" pitchFamily="34" charset="0"/>
                <a:cs typeface="Calibri" panose="020F0502020204030204" pitchFamily="34" charset="0"/>
              </a:rPr>
              <a:t>Develop 1-page handout for posting and increasing awareness</a:t>
            </a:r>
          </a:p>
          <a:p>
            <a:pPr marL="342900" indent="-342900">
              <a:buFont typeface="+mj-lt"/>
              <a:buAutoNum type="arabicPeriod"/>
            </a:pPr>
            <a:r>
              <a:rPr lang="en-US" i="1" dirty="0">
                <a:latin typeface="Calibri" panose="020F0502020204030204" pitchFamily="34" charset="0"/>
                <a:cs typeface="Calibri" panose="020F0502020204030204" pitchFamily="34" charset="0"/>
              </a:rPr>
              <a:t>Next 12 months (2024):</a:t>
            </a:r>
          </a:p>
          <a:p>
            <a:pPr marL="642938" lvl="1" indent="-342900"/>
            <a:r>
              <a:rPr lang="en-US" dirty="0">
                <a:latin typeface="Calibri" panose="020F0502020204030204" pitchFamily="34" charset="0"/>
                <a:cs typeface="Calibri" panose="020F0502020204030204" pitchFamily="34" charset="0"/>
              </a:rPr>
              <a:t>Develop an on-line training module for sharps injury/exposure prevention and response </a:t>
            </a:r>
          </a:p>
        </p:txBody>
      </p:sp>
      <p:sp>
        <p:nvSpPr>
          <p:cNvPr id="13" name="Footer Placeholder 12">
            <a:extLst>
              <a:ext uri="{FF2B5EF4-FFF2-40B4-BE49-F238E27FC236}">
                <a16:creationId xmlns:a16="http://schemas.microsoft.com/office/drawing/2014/main" id="{0766EB70-A684-7562-31F5-8FB5E7D5E8BC}"/>
              </a:ext>
            </a:extLst>
          </p:cNvPr>
          <p:cNvSpPr>
            <a:spLocks noGrp="1"/>
          </p:cNvSpPr>
          <p:nvPr>
            <p:ph type="ftr" sz="quarter" idx="11"/>
          </p:nvPr>
        </p:nvSpPr>
        <p:spPr>
          <a:xfrm>
            <a:off x="187036" y="6356352"/>
            <a:ext cx="3522518" cy="365125"/>
          </a:xfr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Point of contact: Leyma P. De Haro, Assistant BSO</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05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7535794"/>
              </p:ext>
            </p:extLst>
          </p:nvPr>
        </p:nvGraphicFramePr>
        <p:xfrm>
          <a:off x="1917517" y="1433739"/>
          <a:ext cx="5016683" cy="2870126"/>
        </p:xfrm>
        <a:graphic>
          <a:graphicData uri="http://schemas.openxmlformats.org/drawingml/2006/table">
            <a:tbl>
              <a:tblPr firstRow="1" bandRow="1">
                <a:tableStyleId>{5C22544A-7EE6-4342-B048-85BDC9FD1C3A}</a:tableStyleId>
              </a:tblPr>
              <a:tblGrid>
                <a:gridCol w="2637065">
                  <a:extLst>
                    <a:ext uri="{9D8B030D-6E8A-4147-A177-3AD203B41FA5}">
                      <a16:colId xmlns:a16="http://schemas.microsoft.com/office/drawing/2014/main" val="2956869142"/>
                    </a:ext>
                  </a:extLst>
                </a:gridCol>
                <a:gridCol w="2379618">
                  <a:extLst>
                    <a:ext uri="{9D8B030D-6E8A-4147-A177-3AD203B41FA5}">
                      <a16:colId xmlns:a16="http://schemas.microsoft.com/office/drawing/2014/main" val="2070099432"/>
                    </a:ext>
                  </a:extLst>
                </a:gridCol>
              </a:tblGrid>
              <a:tr h="410018">
                <a:tc>
                  <a:txBody>
                    <a:bodyPr/>
                    <a:lstStyle/>
                    <a:p>
                      <a:r>
                        <a:rPr lang="en-US" dirty="0"/>
                        <a:t>Incident Type</a:t>
                      </a:r>
                    </a:p>
                  </a:txBody>
                  <a:tcPr/>
                </a:tc>
                <a:tc>
                  <a:txBody>
                    <a:bodyPr/>
                    <a:lstStyle/>
                    <a:p>
                      <a:r>
                        <a:rPr lang="en-US" dirty="0"/>
                        <a:t>October 2022 to Now</a:t>
                      </a:r>
                    </a:p>
                  </a:txBody>
                  <a:tcPr/>
                </a:tc>
                <a:extLst>
                  <a:ext uri="{0D108BD9-81ED-4DB2-BD59-A6C34878D82A}">
                    <a16:rowId xmlns:a16="http://schemas.microsoft.com/office/drawing/2014/main" val="1825136588"/>
                  </a:ext>
                </a:extLst>
              </a:tr>
              <a:tr h="410018">
                <a:tc>
                  <a:txBody>
                    <a:bodyPr/>
                    <a:lstStyle/>
                    <a:p>
                      <a:r>
                        <a:rPr lang="en-US" dirty="0"/>
                        <a:t>Chemical Spills</a:t>
                      </a:r>
                    </a:p>
                  </a:txBody>
                  <a:tcPr/>
                </a:tc>
                <a:tc>
                  <a:txBody>
                    <a:bodyPr/>
                    <a:lstStyle/>
                    <a:p>
                      <a:r>
                        <a:rPr lang="en-US" dirty="0"/>
                        <a:t>9</a:t>
                      </a:r>
                    </a:p>
                  </a:txBody>
                  <a:tcPr/>
                </a:tc>
                <a:extLst>
                  <a:ext uri="{0D108BD9-81ED-4DB2-BD59-A6C34878D82A}">
                    <a16:rowId xmlns:a16="http://schemas.microsoft.com/office/drawing/2014/main" val="2448230294"/>
                  </a:ext>
                </a:extLst>
              </a:tr>
              <a:tr h="410018">
                <a:tc>
                  <a:txBody>
                    <a:bodyPr/>
                    <a:lstStyle/>
                    <a:p>
                      <a:r>
                        <a:rPr lang="en-US" dirty="0"/>
                        <a:t>Chemical Exposures</a:t>
                      </a:r>
                    </a:p>
                  </a:txBody>
                  <a:tcPr/>
                </a:tc>
                <a:tc>
                  <a:txBody>
                    <a:bodyPr/>
                    <a:lstStyle/>
                    <a:p>
                      <a:r>
                        <a:rPr lang="en-US" dirty="0"/>
                        <a:t>4</a:t>
                      </a:r>
                    </a:p>
                  </a:txBody>
                  <a:tcPr/>
                </a:tc>
                <a:extLst>
                  <a:ext uri="{0D108BD9-81ED-4DB2-BD59-A6C34878D82A}">
                    <a16:rowId xmlns:a16="http://schemas.microsoft.com/office/drawing/2014/main" val="2051562383"/>
                  </a:ext>
                </a:extLst>
              </a:tr>
              <a:tr h="410018">
                <a:tc>
                  <a:txBody>
                    <a:bodyPr/>
                    <a:lstStyle/>
                    <a:p>
                      <a:r>
                        <a:rPr lang="en-US" dirty="0"/>
                        <a:t>Biohazard Exposure</a:t>
                      </a:r>
                    </a:p>
                  </a:txBody>
                  <a:tcPr/>
                </a:tc>
                <a:tc>
                  <a:txBody>
                    <a:bodyPr/>
                    <a:lstStyle/>
                    <a:p>
                      <a:r>
                        <a:rPr lang="en-US" dirty="0"/>
                        <a:t>2</a:t>
                      </a:r>
                    </a:p>
                  </a:txBody>
                  <a:tcPr/>
                </a:tc>
                <a:extLst>
                  <a:ext uri="{0D108BD9-81ED-4DB2-BD59-A6C34878D82A}">
                    <a16:rowId xmlns:a16="http://schemas.microsoft.com/office/drawing/2014/main" val="2630894209"/>
                  </a:ext>
                </a:extLst>
              </a:tr>
              <a:tr h="410018">
                <a:tc>
                  <a:txBody>
                    <a:bodyPr/>
                    <a:lstStyle/>
                    <a:p>
                      <a:r>
                        <a:rPr lang="en-US" dirty="0"/>
                        <a:t>Reactivity Related</a:t>
                      </a:r>
                    </a:p>
                  </a:txBody>
                  <a:tcPr/>
                </a:tc>
                <a:tc>
                  <a:txBody>
                    <a:bodyPr/>
                    <a:lstStyle/>
                    <a:p>
                      <a:r>
                        <a:rPr lang="en-US" dirty="0"/>
                        <a:t>5</a:t>
                      </a:r>
                    </a:p>
                  </a:txBody>
                  <a:tcPr/>
                </a:tc>
                <a:extLst>
                  <a:ext uri="{0D108BD9-81ED-4DB2-BD59-A6C34878D82A}">
                    <a16:rowId xmlns:a16="http://schemas.microsoft.com/office/drawing/2014/main" val="4189289324"/>
                  </a:ext>
                </a:extLst>
              </a:tr>
              <a:tr h="410018">
                <a:tc>
                  <a:txBody>
                    <a:bodyPr/>
                    <a:lstStyle/>
                    <a:p>
                      <a:r>
                        <a:rPr lang="en-US" dirty="0"/>
                        <a:t>Equipment Related</a:t>
                      </a:r>
                    </a:p>
                  </a:txBody>
                  <a:tcPr/>
                </a:tc>
                <a:tc>
                  <a:txBody>
                    <a:bodyPr/>
                    <a:lstStyle/>
                    <a:p>
                      <a:r>
                        <a:rPr lang="en-US" dirty="0"/>
                        <a:t>4</a:t>
                      </a:r>
                    </a:p>
                  </a:txBody>
                  <a:tcPr/>
                </a:tc>
                <a:extLst>
                  <a:ext uri="{0D108BD9-81ED-4DB2-BD59-A6C34878D82A}">
                    <a16:rowId xmlns:a16="http://schemas.microsoft.com/office/drawing/2014/main" val="2689909490"/>
                  </a:ext>
                </a:extLst>
              </a:tr>
              <a:tr h="410018">
                <a:tc>
                  <a:txBody>
                    <a:bodyPr/>
                    <a:lstStyle/>
                    <a:p>
                      <a:r>
                        <a:rPr lang="en-US" dirty="0"/>
                        <a:t>Injuries</a:t>
                      </a:r>
                    </a:p>
                  </a:txBody>
                  <a:tcPr/>
                </a:tc>
                <a:tc>
                  <a:txBody>
                    <a:bodyPr/>
                    <a:lstStyle/>
                    <a:p>
                      <a:r>
                        <a:rPr lang="en-US" dirty="0"/>
                        <a:t>3</a:t>
                      </a:r>
                    </a:p>
                  </a:txBody>
                  <a:tcPr/>
                </a:tc>
                <a:extLst>
                  <a:ext uri="{0D108BD9-81ED-4DB2-BD59-A6C34878D82A}">
                    <a16:rowId xmlns:a16="http://schemas.microsoft.com/office/drawing/2014/main" val="202660219"/>
                  </a:ext>
                </a:extLst>
              </a:tr>
            </a:tbl>
          </a:graphicData>
        </a:graphic>
      </p:graphicFrame>
      <p:sp>
        <p:nvSpPr>
          <p:cNvPr id="5" name="Title 1"/>
          <p:cNvSpPr txBox="1">
            <a:spLocks/>
          </p:cNvSpPr>
          <p:nvPr/>
        </p:nvSpPr>
        <p:spPr>
          <a:xfrm>
            <a:off x="574419" y="280020"/>
            <a:ext cx="7886700" cy="9150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Incidents and Lessons Learned</a:t>
            </a:r>
          </a:p>
        </p:txBody>
      </p:sp>
      <p:sp>
        <p:nvSpPr>
          <p:cNvPr id="2" name="TextBox 1">
            <a:extLst>
              <a:ext uri="{FF2B5EF4-FFF2-40B4-BE49-F238E27FC236}">
                <a16:creationId xmlns:a16="http://schemas.microsoft.com/office/drawing/2014/main" id="{1478C160-2B09-27EC-D6AF-FB46E68E2AD7}"/>
              </a:ext>
            </a:extLst>
          </p:cNvPr>
          <p:cNvSpPr txBox="1"/>
          <p:nvPr/>
        </p:nvSpPr>
        <p:spPr>
          <a:xfrm>
            <a:off x="656947" y="4669654"/>
            <a:ext cx="8158579" cy="923330"/>
          </a:xfrm>
          <a:prstGeom prst="rect">
            <a:avLst/>
          </a:prstGeom>
          <a:noFill/>
        </p:spPr>
        <p:txBody>
          <a:bodyPr wrap="square" rtlCol="0">
            <a:spAutoFit/>
          </a:bodyPr>
          <a:lstStyle/>
          <a:p>
            <a:pPr marL="285750" indent="-285750">
              <a:buFont typeface="Arial" panose="020B0604020202020204" pitchFamily="34" charset="0"/>
              <a:buChar char="•"/>
            </a:pPr>
            <a:r>
              <a:rPr lang="en-US" dirty="0"/>
              <a:t>Not every incident reviewed here.  Other reported incidents include low hazard near-miss events, odor calls, facility issues, non-lab related minor injuries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2941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9C7A-2618-73E7-1440-FCECCD973140}"/>
              </a:ext>
            </a:extLst>
          </p:cNvPr>
          <p:cNvSpPr>
            <a:spLocks noGrp="1"/>
          </p:cNvSpPr>
          <p:nvPr>
            <p:ph type="title"/>
          </p:nvPr>
        </p:nvSpPr>
        <p:spPr>
          <a:xfrm>
            <a:off x="628650" y="191441"/>
            <a:ext cx="7886700" cy="673561"/>
          </a:xfrm>
        </p:spPr>
        <p:txBody>
          <a:bodyPr>
            <a:normAutofit fontScale="90000"/>
          </a:bodyPr>
          <a:lstStyle/>
          <a:p>
            <a:r>
              <a:rPr lang="en-US" dirty="0"/>
              <a:t>Spills</a:t>
            </a:r>
          </a:p>
        </p:txBody>
      </p:sp>
      <p:sp>
        <p:nvSpPr>
          <p:cNvPr id="3" name="Content Placeholder 2">
            <a:extLst>
              <a:ext uri="{FF2B5EF4-FFF2-40B4-BE49-F238E27FC236}">
                <a16:creationId xmlns:a16="http://schemas.microsoft.com/office/drawing/2014/main" id="{C8A0A01B-2EDD-63E7-C4A9-5865ACE9C395}"/>
              </a:ext>
            </a:extLst>
          </p:cNvPr>
          <p:cNvSpPr>
            <a:spLocks noGrp="1"/>
          </p:cNvSpPr>
          <p:nvPr>
            <p:ph idx="1"/>
          </p:nvPr>
        </p:nvSpPr>
        <p:spPr>
          <a:xfrm>
            <a:off x="628650" y="865003"/>
            <a:ext cx="7886700" cy="5464776"/>
          </a:xfrm>
        </p:spPr>
        <p:txBody>
          <a:bodyPr>
            <a:normAutofit lnSpcReduction="10000"/>
          </a:bodyPr>
          <a:lstStyle/>
          <a:p>
            <a:r>
              <a:rPr lang="en-US" sz="2000" b="1" dirty="0"/>
              <a:t>Acetic acid spill during transport: dilute acetic acid bottle dropped in stairwell</a:t>
            </a:r>
          </a:p>
          <a:p>
            <a:pPr lvl="1">
              <a:buFont typeface="Wingdings" panose="05000000000000000000" pitchFamily="2" charset="2"/>
              <a:buChar char="q"/>
            </a:pPr>
            <a:r>
              <a:rPr lang="en-US" sz="2000" dirty="0"/>
              <a:t>Root Cause: Bottle carrier not used, bottle slipped from hands</a:t>
            </a:r>
          </a:p>
          <a:p>
            <a:pPr lvl="1">
              <a:buFont typeface="Wingdings" panose="05000000000000000000" pitchFamily="2" charset="2"/>
              <a:buChar char="q"/>
            </a:pPr>
            <a:r>
              <a:rPr lang="en-US" sz="2000" dirty="0"/>
              <a:t>Corrective Action: use carrier </a:t>
            </a:r>
          </a:p>
          <a:p>
            <a:pPr marL="457200" lvl="1" indent="0">
              <a:buNone/>
            </a:pPr>
            <a:endParaRPr lang="en-US" sz="2000" dirty="0"/>
          </a:p>
          <a:p>
            <a:r>
              <a:rPr lang="en-US" sz="2000" b="1" dirty="0"/>
              <a:t>Methyl triflate spill: small ampule of methyl triflate fell out of refrigerator when opened, vial broke</a:t>
            </a:r>
          </a:p>
          <a:p>
            <a:pPr lvl="1">
              <a:buFont typeface="Wingdings" panose="05000000000000000000" pitchFamily="2" charset="2"/>
              <a:buChar char="q"/>
            </a:pPr>
            <a:r>
              <a:rPr lang="en-US" sz="2000" dirty="0"/>
              <a:t>Root Cause: temporary storage during glovebox clean out, not carefully secured in fridge</a:t>
            </a:r>
          </a:p>
          <a:p>
            <a:pPr lvl="1">
              <a:buFont typeface="Wingdings" panose="05000000000000000000" pitchFamily="2" charset="2"/>
              <a:buChar char="q"/>
            </a:pPr>
            <a:r>
              <a:rPr lang="en-US" sz="2000" dirty="0"/>
              <a:t>Corrective Action: 1 mL spill flushed with water and cleaned-up, ensured other materials in fridge were secure</a:t>
            </a:r>
          </a:p>
          <a:p>
            <a:pPr marL="457200" lvl="1" indent="0">
              <a:buNone/>
            </a:pPr>
            <a:endParaRPr lang="en-US" sz="2000" dirty="0"/>
          </a:p>
          <a:p>
            <a:r>
              <a:rPr lang="en-US" sz="2000" b="1" dirty="0"/>
              <a:t>Hg Thermometer broke in incubator: thermometer accidentally broke, all Hg contained</a:t>
            </a:r>
          </a:p>
          <a:p>
            <a:pPr lvl="1">
              <a:buFont typeface="Wingdings" panose="05000000000000000000" pitchFamily="2" charset="2"/>
              <a:buChar char="q"/>
            </a:pPr>
            <a:r>
              <a:rPr lang="en-US" sz="2000" dirty="0"/>
              <a:t>Root Cause: accidental breakage, using Hg thermometer where not required</a:t>
            </a:r>
          </a:p>
          <a:p>
            <a:pPr lvl="1">
              <a:buFont typeface="Wingdings" panose="05000000000000000000" pitchFamily="2" charset="2"/>
              <a:buChar char="q"/>
            </a:pPr>
            <a:r>
              <a:rPr lang="en-US" sz="2000" dirty="0"/>
              <a:t>Corrective Action: verified no spill using Hg detector; replaced all Hg thermometers with alcohol ones</a:t>
            </a:r>
          </a:p>
          <a:p>
            <a:endParaRPr lang="en-US" sz="2000" dirty="0"/>
          </a:p>
          <a:p>
            <a:endParaRPr lang="en-US" sz="2000" dirty="0"/>
          </a:p>
          <a:p>
            <a:endParaRPr lang="en-US" dirty="0"/>
          </a:p>
        </p:txBody>
      </p:sp>
    </p:spTree>
    <p:extLst>
      <p:ext uri="{BB962C8B-B14F-4D97-AF65-F5344CB8AC3E}">
        <p14:creationId xmlns:p14="http://schemas.microsoft.com/office/powerpoint/2010/main" val="274157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4002-5F8B-C2F1-D453-A1E18F5A1796}"/>
              </a:ext>
            </a:extLst>
          </p:cNvPr>
          <p:cNvSpPr>
            <a:spLocks noGrp="1"/>
          </p:cNvSpPr>
          <p:nvPr>
            <p:ph type="title"/>
          </p:nvPr>
        </p:nvSpPr>
        <p:spPr/>
        <p:txBody>
          <a:bodyPr/>
          <a:lstStyle/>
          <a:p>
            <a:r>
              <a:rPr lang="en-US" dirty="0"/>
              <a:t>Spills</a:t>
            </a:r>
          </a:p>
        </p:txBody>
      </p:sp>
      <p:sp>
        <p:nvSpPr>
          <p:cNvPr id="3" name="Content Placeholder 2">
            <a:extLst>
              <a:ext uri="{FF2B5EF4-FFF2-40B4-BE49-F238E27FC236}">
                <a16:creationId xmlns:a16="http://schemas.microsoft.com/office/drawing/2014/main" id="{82CDB2C3-8AD3-4378-2E81-310086E005F5}"/>
              </a:ext>
            </a:extLst>
          </p:cNvPr>
          <p:cNvSpPr>
            <a:spLocks noGrp="1"/>
          </p:cNvSpPr>
          <p:nvPr>
            <p:ph idx="1"/>
          </p:nvPr>
        </p:nvSpPr>
        <p:spPr>
          <a:xfrm>
            <a:off x="628650" y="1568173"/>
            <a:ext cx="7886700" cy="4351338"/>
          </a:xfrm>
        </p:spPr>
        <p:txBody>
          <a:bodyPr>
            <a:normAutofit/>
          </a:bodyPr>
          <a:lstStyle/>
          <a:p>
            <a:r>
              <a:rPr lang="en-US" sz="1800" b="1" dirty="0"/>
              <a:t>Chloroform in the sink: polypropylene centrifuge tubes degraded and leaked.    Spill was contained in rotor and the spilled solution was then dumped into a sink with absorbent pads.  Spill was not cleaned up well, so another researcher reported a chloroform odor to Security.</a:t>
            </a:r>
          </a:p>
          <a:p>
            <a:pPr lvl="1">
              <a:buFont typeface="Wingdings" panose="05000000000000000000" pitchFamily="2" charset="2"/>
              <a:buChar char="q"/>
            </a:pPr>
            <a:r>
              <a:rPr lang="en-US" sz="1800" dirty="0"/>
              <a:t>Root Cause: Use of incompatible materials with chloroform, spill not cleaned up correctly, lack of communication</a:t>
            </a:r>
          </a:p>
          <a:p>
            <a:pPr lvl="1">
              <a:buFont typeface="Wingdings" panose="05000000000000000000" pitchFamily="2" charset="2"/>
              <a:buChar char="q"/>
            </a:pPr>
            <a:r>
              <a:rPr lang="en-US" sz="1800" dirty="0"/>
              <a:t>Corrective Action: Use compatible materials, discussed clean up procedures and importance of notifying lab mates of incidents</a:t>
            </a:r>
          </a:p>
          <a:p>
            <a:pPr marL="457200" lvl="1" indent="0">
              <a:buNone/>
            </a:pPr>
            <a:endParaRPr lang="en-US" sz="1800" dirty="0"/>
          </a:p>
          <a:p>
            <a:r>
              <a:rPr lang="en-US" sz="1800" b="1" dirty="0"/>
              <a:t>Phosphoryl chloride bottle compromised: researcher found leaking bottle in refrigerator.  Was stored in secondary container, so spill contained</a:t>
            </a:r>
          </a:p>
          <a:p>
            <a:pPr lvl="1">
              <a:buFont typeface="Wingdings" panose="05000000000000000000" pitchFamily="2" charset="2"/>
              <a:buChar char="q"/>
            </a:pPr>
            <a:r>
              <a:rPr lang="en-US" sz="1800" dirty="0"/>
              <a:t>Root Cause: bottle damaged</a:t>
            </a:r>
          </a:p>
          <a:p>
            <a:pPr lvl="1">
              <a:buFont typeface="Wingdings" panose="05000000000000000000" pitchFamily="2" charset="2"/>
              <a:buChar char="q"/>
            </a:pPr>
            <a:r>
              <a:rPr lang="en-US" sz="1800" dirty="0"/>
              <a:t>Corrective Action: lab able to clean up since contained, moved to fume hood.  No further corrective action since lab had it all in place! </a:t>
            </a:r>
          </a:p>
        </p:txBody>
      </p:sp>
    </p:spTree>
    <p:extLst>
      <p:ext uri="{BB962C8B-B14F-4D97-AF65-F5344CB8AC3E}">
        <p14:creationId xmlns:p14="http://schemas.microsoft.com/office/powerpoint/2010/main" val="33765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2EC2-ADF8-5CBE-5541-1201F5C945BB}"/>
              </a:ext>
            </a:extLst>
          </p:cNvPr>
          <p:cNvSpPr>
            <a:spLocks noGrp="1"/>
          </p:cNvSpPr>
          <p:nvPr>
            <p:ph type="title"/>
          </p:nvPr>
        </p:nvSpPr>
        <p:spPr>
          <a:xfrm>
            <a:off x="628650" y="0"/>
            <a:ext cx="7886700" cy="772357"/>
          </a:xfrm>
        </p:spPr>
        <p:txBody>
          <a:bodyPr/>
          <a:lstStyle/>
          <a:p>
            <a:r>
              <a:rPr lang="en-US" dirty="0"/>
              <a:t>Chemical Exposures</a:t>
            </a:r>
          </a:p>
        </p:txBody>
      </p:sp>
      <p:sp>
        <p:nvSpPr>
          <p:cNvPr id="3" name="Content Placeholder 2">
            <a:extLst>
              <a:ext uri="{FF2B5EF4-FFF2-40B4-BE49-F238E27FC236}">
                <a16:creationId xmlns:a16="http://schemas.microsoft.com/office/drawing/2014/main" id="{247D55B9-984A-A44E-9261-6589BCCDE2DB}"/>
              </a:ext>
            </a:extLst>
          </p:cNvPr>
          <p:cNvSpPr>
            <a:spLocks noGrp="1"/>
          </p:cNvSpPr>
          <p:nvPr>
            <p:ph idx="1"/>
          </p:nvPr>
        </p:nvSpPr>
        <p:spPr>
          <a:xfrm>
            <a:off x="628650" y="772357"/>
            <a:ext cx="7886700" cy="5720517"/>
          </a:xfrm>
        </p:spPr>
        <p:txBody>
          <a:bodyPr>
            <a:normAutofit fontScale="55000" lnSpcReduction="20000"/>
          </a:bodyPr>
          <a:lstStyle/>
          <a:p>
            <a:r>
              <a:rPr lang="en-US" sz="2900" b="1" dirty="0"/>
              <a:t>Acid contact: </a:t>
            </a:r>
            <a:r>
              <a:rPr lang="en-US" sz="2900" b="1" dirty="0">
                <a:effectLst/>
                <a:ea typeface="Times New Roman" panose="02020603050405020304" pitchFamily="18" charset="0"/>
              </a:rPr>
              <a:t>Student was rinsing cell parts which had been soaked in acid. Student accidentally bumped the cell parts and some 5% v/v aqueous H2SO4 splashed their forehead. None reached eyes since they were wearing safety goggles.</a:t>
            </a:r>
          </a:p>
          <a:p>
            <a:pPr lvl="1">
              <a:buFont typeface="Wingdings" panose="05000000000000000000" pitchFamily="2" charset="2"/>
              <a:buChar char="q"/>
            </a:pPr>
            <a:r>
              <a:rPr lang="en-US" sz="2900" dirty="0">
                <a:effectLst/>
                <a:ea typeface="Times New Roman" panose="02020603050405020304" pitchFamily="18" charset="0"/>
              </a:rPr>
              <a:t>Root Cause: working too quickly, simple mistake</a:t>
            </a:r>
          </a:p>
          <a:p>
            <a:pPr lvl="1">
              <a:buFont typeface="Wingdings" panose="05000000000000000000" pitchFamily="2" charset="2"/>
              <a:buChar char="q"/>
            </a:pPr>
            <a:r>
              <a:rPr lang="en-US" sz="2900" dirty="0">
                <a:effectLst/>
                <a:ea typeface="Times New Roman" panose="02020603050405020304" pitchFamily="18" charset="0"/>
              </a:rPr>
              <a:t>Corrective Action: reminded lab mates of importance to work carefully even when doing routine tasks</a:t>
            </a:r>
          </a:p>
          <a:p>
            <a:pPr marL="457200" lvl="1" indent="0">
              <a:buNone/>
            </a:pPr>
            <a:endParaRPr lang="en-US" dirty="0"/>
          </a:p>
          <a:p>
            <a:r>
              <a:rPr lang="en-US" sz="2900" b="1" dirty="0"/>
              <a:t>Dilute bleach in eyes: While cleaning bacterial cultures, which involves adding 10% bleach, a splash occurred and got into researcher’s eye.  Eye became irritated and researcher was not eye protection.  No permeant injury</a:t>
            </a:r>
          </a:p>
          <a:p>
            <a:pPr lvl="1">
              <a:buFont typeface="Wingdings" panose="05000000000000000000" pitchFamily="2" charset="2"/>
              <a:buChar char="q"/>
            </a:pPr>
            <a:r>
              <a:rPr lang="en-US" sz="2900" dirty="0"/>
              <a:t>Root Cause: splash from sink due to water pressure, not wearing eye protection</a:t>
            </a:r>
          </a:p>
          <a:p>
            <a:pPr lvl="1">
              <a:buFont typeface="Wingdings" panose="05000000000000000000" pitchFamily="2" charset="2"/>
              <a:buChar char="q"/>
            </a:pPr>
            <a:r>
              <a:rPr lang="en-US" sz="2900" dirty="0"/>
              <a:t>Corrective Action: Lab discussed basic cleaning considerations and lab has revisited the CCE requirement to wear eye protection at all times while working in the lab.  </a:t>
            </a:r>
          </a:p>
          <a:p>
            <a:pPr marL="457200" lvl="1" indent="0">
              <a:buNone/>
            </a:pPr>
            <a:endParaRPr lang="en-US" sz="2900" dirty="0"/>
          </a:p>
          <a:p>
            <a:r>
              <a:rPr lang="en-US" sz="2900" b="1" dirty="0"/>
              <a:t>Potential methanol exposure: researcher found 5 gallon drum next to fume hood with small amount of residual methanol present.  Started to experience symptoms of exposure.  Safety determined that over exposure was unlikely.</a:t>
            </a:r>
          </a:p>
          <a:p>
            <a:pPr lvl="1">
              <a:buFont typeface="Wingdings" panose="05000000000000000000" pitchFamily="2" charset="2"/>
              <a:buChar char="q"/>
            </a:pPr>
            <a:r>
              <a:rPr lang="en-US" sz="2900" dirty="0"/>
              <a:t>Root Cause: Drum left open outside of hood and drum not properly emptied</a:t>
            </a:r>
          </a:p>
          <a:p>
            <a:pPr lvl="1">
              <a:buFont typeface="Wingdings" panose="05000000000000000000" pitchFamily="2" charset="2"/>
              <a:buChar char="q"/>
            </a:pPr>
            <a:r>
              <a:rPr lang="en-US" sz="2900" dirty="0"/>
              <a:t>Corrective action: lab discussed proper disposal of solvent drums</a:t>
            </a:r>
          </a:p>
          <a:p>
            <a:pPr marL="457200" lvl="1" indent="0">
              <a:buNone/>
            </a:pPr>
            <a:endParaRPr lang="en-US" sz="2900" dirty="0"/>
          </a:p>
          <a:p>
            <a:r>
              <a:rPr lang="en-US" sz="2900" b="1" dirty="0"/>
              <a:t>Near-miss acetonitrile exposure: While cleaning out a fume hood, researcher came in contact with Hamilton syringe that was covered under paper towel.  While they felt a poke, glove and skin were not broken.  Syringe was also rinsed after use</a:t>
            </a:r>
          </a:p>
          <a:p>
            <a:pPr lvl="1">
              <a:buFont typeface="Wingdings" panose="05000000000000000000" pitchFamily="2" charset="2"/>
              <a:buChar char="q"/>
            </a:pPr>
            <a:r>
              <a:rPr lang="en-US" sz="2900" dirty="0"/>
              <a:t>Root Cause: syringe was not stored properly after use</a:t>
            </a:r>
          </a:p>
          <a:p>
            <a:pPr lvl="1">
              <a:buFont typeface="Wingdings" panose="05000000000000000000" pitchFamily="2" charset="2"/>
              <a:buChar char="q"/>
            </a:pPr>
            <a:r>
              <a:rPr lang="en-US" sz="2900" dirty="0"/>
              <a:t>Corrective action: lab discussed SOP for sharps, including storage.  Will use blunt needles whenever possible</a:t>
            </a:r>
          </a:p>
          <a:p>
            <a:pPr marL="457200" lvl="1" indent="0">
              <a:buNone/>
            </a:pPr>
            <a:endParaRPr lang="en-US" sz="2900" dirty="0"/>
          </a:p>
        </p:txBody>
      </p:sp>
    </p:spTree>
    <p:extLst>
      <p:ext uri="{BB962C8B-B14F-4D97-AF65-F5344CB8AC3E}">
        <p14:creationId xmlns:p14="http://schemas.microsoft.com/office/powerpoint/2010/main" val="14135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D5BF-BE0C-9C05-42DB-71BCB0BFED84}"/>
              </a:ext>
            </a:extLst>
          </p:cNvPr>
          <p:cNvSpPr>
            <a:spLocks noGrp="1"/>
          </p:cNvSpPr>
          <p:nvPr>
            <p:ph type="title"/>
          </p:nvPr>
        </p:nvSpPr>
        <p:spPr/>
        <p:txBody>
          <a:bodyPr/>
          <a:lstStyle/>
          <a:p>
            <a:r>
              <a:rPr lang="en-US" dirty="0"/>
              <a:t>Bio Exposure</a:t>
            </a:r>
          </a:p>
        </p:txBody>
      </p:sp>
      <p:sp>
        <p:nvSpPr>
          <p:cNvPr id="3" name="Content Placeholder 2">
            <a:extLst>
              <a:ext uri="{FF2B5EF4-FFF2-40B4-BE49-F238E27FC236}">
                <a16:creationId xmlns:a16="http://schemas.microsoft.com/office/drawing/2014/main" id="{70FA90AF-816D-5CC1-9276-85B88BD4909C}"/>
              </a:ext>
            </a:extLst>
          </p:cNvPr>
          <p:cNvSpPr>
            <a:spLocks noGrp="1"/>
          </p:cNvSpPr>
          <p:nvPr>
            <p:ph idx="1"/>
          </p:nvPr>
        </p:nvSpPr>
        <p:spPr>
          <a:xfrm>
            <a:off x="628650" y="1621439"/>
            <a:ext cx="7886700" cy="4351338"/>
          </a:xfrm>
        </p:spPr>
        <p:txBody>
          <a:bodyPr/>
          <a:lstStyle/>
          <a:p>
            <a:r>
              <a:rPr lang="en-US" sz="1800" b="1" dirty="0">
                <a:effectLst/>
                <a:latin typeface="Calibri" panose="020F0502020204030204" pitchFamily="34" charset="0"/>
                <a:ea typeface="Calibri" panose="020F0502020204030204" pitchFamily="34" charset="0"/>
              </a:rPr>
              <a:t>Waste exposure to eyes: While swapping out a flask that collects waste from a flow cytometer, flask was dropped and splashed upward and researcher’s neck, eyes, and face came in contact.  The material had been dilute and deactivated prior to moving, so no bio exposure.  No eye protection worn during this work.</a:t>
            </a:r>
          </a:p>
          <a:p>
            <a:pPr lvl="1">
              <a:buFont typeface="Wingdings" panose="05000000000000000000" pitchFamily="2" charset="2"/>
              <a:buChar char="q"/>
            </a:pPr>
            <a:r>
              <a:rPr lang="en-US" sz="1800" dirty="0">
                <a:latin typeface="Calibri" panose="020F0502020204030204" pitchFamily="34" charset="0"/>
              </a:rPr>
              <a:t>Root Cause: Waste was not sealed prior to moving it; no eye protection</a:t>
            </a:r>
          </a:p>
          <a:p>
            <a:pPr lvl="1">
              <a:buFont typeface="Wingdings" panose="05000000000000000000" pitchFamily="2" charset="2"/>
              <a:buChar char="q"/>
            </a:pPr>
            <a:r>
              <a:rPr lang="en-US" sz="1800" dirty="0">
                <a:latin typeface="Calibri" panose="020F0502020204030204" pitchFamily="34" charset="0"/>
              </a:rPr>
              <a:t>Corrective Action: close waste prior to moving it, wear eye protection even when performing routine tasks </a:t>
            </a:r>
            <a:endParaRPr lang="en-US" sz="1800" dirty="0"/>
          </a:p>
        </p:txBody>
      </p:sp>
    </p:spTree>
    <p:extLst>
      <p:ext uri="{BB962C8B-B14F-4D97-AF65-F5344CB8AC3E}">
        <p14:creationId xmlns:p14="http://schemas.microsoft.com/office/powerpoint/2010/main" val="335892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3408-1761-0900-CF8F-B0D1DFD58C07}"/>
              </a:ext>
            </a:extLst>
          </p:cNvPr>
          <p:cNvSpPr>
            <a:spLocks noGrp="1"/>
          </p:cNvSpPr>
          <p:nvPr>
            <p:ph type="title"/>
          </p:nvPr>
        </p:nvSpPr>
        <p:spPr/>
        <p:txBody>
          <a:bodyPr/>
          <a:lstStyle/>
          <a:p>
            <a:r>
              <a:rPr lang="en-US" dirty="0"/>
              <a:t>Reactivity Incidents</a:t>
            </a:r>
          </a:p>
        </p:txBody>
      </p:sp>
      <p:sp>
        <p:nvSpPr>
          <p:cNvPr id="3" name="Content Placeholder 2">
            <a:extLst>
              <a:ext uri="{FF2B5EF4-FFF2-40B4-BE49-F238E27FC236}">
                <a16:creationId xmlns:a16="http://schemas.microsoft.com/office/drawing/2014/main" id="{D85A5509-08D6-53F2-0733-C4B0E44AEF85}"/>
              </a:ext>
            </a:extLst>
          </p:cNvPr>
          <p:cNvSpPr>
            <a:spLocks noGrp="1"/>
          </p:cNvSpPr>
          <p:nvPr>
            <p:ph idx="1"/>
          </p:nvPr>
        </p:nvSpPr>
        <p:spPr>
          <a:xfrm>
            <a:off x="628650" y="1482570"/>
            <a:ext cx="7886700" cy="5010303"/>
          </a:xfrm>
        </p:spPr>
        <p:txBody>
          <a:bodyPr>
            <a:normAutofit/>
          </a:bodyPr>
          <a:lstStyle/>
          <a:p>
            <a:r>
              <a:rPr lang="en-US" sz="2000" b="1" dirty="0"/>
              <a:t>Peroxide reaction: reaction flask spillover during dropwise addition of tert-butyl </a:t>
            </a:r>
            <a:r>
              <a:rPr lang="en-US" sz="2000" b="1" dirty="0" err="1"/>
              <a:t>perbenzoate</a:t>
            </a:r>
            <a:r>
              <a:rPr lang="en-US" sz="2000" b="1" dirty="0"/>
              <a:t> into refluxing benzene.</a:t>
            </a:r>
          </a:p>
          <a:p>
            <a:pPr lvl="1">
              <a:buFont typeface="Wingdings" panose="05000000000000000000" pitchFamily="2" charset="2"/>
              <a:buChar char="q"/>
            </a:pPr>
            <a:r>
              <a:rPr lang="en-US" sz="2000" dirty="0"/>
              <a:t>Root Cause: based on </a:t>
            </a:r>
            <a:r>
              <a:rPr lang="en-US" sz="2000" dirty="0" err="1"/>
              <a:t>OrgSyn</a:t>
            </a:r>
            <a:r>
              <a:rPr lang="en-US" sz="2000" dirty="0"/>
              <a:t> Prep, but done at larger scale</a:t>
            </a:r>
          </a:p>
          <a:p>
            <a:pPr lvl="1">
              <a:buFont typeface="Wingdings" panose="05000000000000000000" pitchFamily="2" charset="2"/>
              <a:buChar char="q"/>
            </a:pPr>
            <a:r>
              <a:rPr lang="en-US" sz="2000" dirty="0"/>
              <a:t>Corrective Action: reevaluate scale, done smaller and slower peroxide addition, perform risk assessment for scale ups </a:t>
            </a:r>
          </a:p>
          <a:p>
            <a:pPr marL="457200" lvl="1" indent="0">
              <a:buNone/>
            </a:pPr>
            <a:endParaRPr lang="en-US" sz="2000" dirty="0"/>
          </a:p>
          <a:p>
            <a:r>
              <a:rPr lang="en-US" sz="2000" b="1" dirty="0"/>
              <a:t>Quench fire: While adding diluted </a:t>
            </a:r>
            <a:r>
              <a:rPr lang="en-US" sz="2000" b="1" dirty="0" err="1"/>
              <a:t>nBuLi</a:t>
            </a:r>
            <a:r>
              <a:rPr lang="en-US" sz="2000" b="1" dirty="0"/>
              <a:t> dropwise to a quenching solution, the flask caught fire.  Fire was put out with extinguisher</a:t>
            </a:r>
          </a:p>
          <a:p>
            <a:pPr lvl="1">
              <a:buFont typeface="Wingdings" panose="05000000000000000000" pitchFamily="2" charset="2"/>
              <a:buChar char="q"/>
            </a:pPr>
            <a:r>
              <a:rPr lang="en-US" sz="2000" dirty="0"/>
              <a:t>Root Cause: Quenching </a:t>
            </a:r>
            <a:r>
              <a:rPr lang="en-US" sz="2000" dirty="0" err="1"/>
              <a:t>pyrophorics</a:t>
            </a:r>
            <a:r>
              <a:rPr lang="en-US" sz="2000" dirty="0"/>
              <a:t> without an N2 environment</a:t>
            </a:r>
          </a:p>
          <a:p>
            <a:pPr lvl="1">
              <a:buFont typeface="Wingdings" panose="05000000000000000000" pitchFamily="2" charset="2"/>
              <a:buChar char="q"/>
            </a:pPr>
            <a:r>
              <a:rPr lang="en-US" sz="2000" dirty="0"/>
              <a:t>Corrective Action: Always use an N2 environment; No need to quench parent bottles-hazardous waste program accepts bottles in good condition</a:t>
            </a:r>
          </a:p>
          <a:p>
            <a:endParaRPr lang="en-US" dirty="0"/>
          </a:p>
          <a:p>
            <a:endParaRPr lang="en-US" dirty="0"/>
          </a:p>
          <a:p>
            <a:endParaRPr lang="en-US" dirty="0"/>
          </a:p>
        </p:txBody>
      </p:sp>
    </p:spTree>
    <p:extLst>
      <p:ext uri="{BB962C8B-B14F-4D97-AF65-F5344CB8AC3E}">
        <p14:creationId xmlns:p14="http://schemas.microsoft.com/office/powerpoint/2010/main" val="179950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ssure Relief Valve Complete">
            <a:extLst>
              <a:ext uri="{FF2B5EF4-FFF2-40B4-BE49-F238E27FC236}">
                <a16:creationId xmlns:a16="http://schemas.microsoft.com/office/drawing/2014/main" id="{1948E0C8-F5CE-A933-8AB0-36F1BA286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023" y="2441359"/>
            <a:ext cx="2644991" cy="2644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490F2-0ED1-92F7-0681-FD6B886927C5}"/>
              </a:ext>
            </a:extLst>
          </p:cNvPr>
          <p:cNvSpPr>
            <a:spLocks noGrp="1"/>
          </p:cNvSpPr>
          <p:nvPr>
            <p:ph type="title"/>
          </p:nvPr>
        </p:nvSpPr>
        <p:spPr>
          <a:xfrm>
            <a:off x="459975" y="152063"/>
            <a:ext cx="7886700" cy="664684"/>
          </a:xfrm>
        </p:spPr>
        <p:txBody>
          <a:bodyPr>
            <a:normAutofit fontScale="90000"/>
          </a:bodyPr>
          <a:lstStyle/>
          <a:p>
            <a:r>
              <a:rPr lang="en-US" dirty="0"/>
              <a:t>Reactivity Incidents</a:t>
            </a:r>
          </a:p>
        </p:txBody>
      </p:sp>
      <p:sp>
        <p:nvSpPr>
          <p:cNvPr id="3" name="Content Placeholder 2">
            <a:extLst>
              <a:ext uri="{FF2B5EF4-FFF2-40B4-BE49-F238E27FC236}">
                <a16:creationId xmlns:a16="http://schemas.microsoft.com/office/drawing/2014/main" id="{F00ED904-67F2-134C-83C7-AAF772D61FD6}"/>
              </a:ext>
            </a:extLst>
          </p:cNvPr>
          <p:cNvSpPr>
            <a:spLocks noGrp="1"/>
          </p:cNvSpPr>
          <p:nvPr>
            <p:ph idx="1"/>
          </p:nvPr>
        </p:nvSpPr>
        <p:spPr>
          <a:xfrm>
            <a:off x="628650" y="816747"/>
            <a:ext cx="7886700" cy="5956915"/>
          </a:xfrm>
        </p:spPr>
        <p:txBody>
          <a:bodyPr>
            <a:normAutofit fontScale="92500" lnSpcReduction="10000"/>
          </a:bodyPr>
          <a:lstStyle/>
          <a:p>
            <a:r>
              <a:rPr lang="en-US" sz="1800" b="1" dirty="0"/>
              <a:t>Flask Burst 1: </a:t>
            </a:r>
            <a:r>
              <a:rPr lang="en-US" sz="1800" b="1" dirty="0">
                <a:effectLst/>
                <a:ea typeface="Times New Roman" panose="02020603050405020304" pitchFamily="18" charset="0"/>
              </a:rPr>
              <a:t>Irradiation of the Schlenk flask with a chemical reaction using 390nm LED lamps resulted in breaking of the flask and chemical spill</a:t>
            </a:r>
            <a:endParaRPr lang="en-US" sz="1800" b="1" dirty="0">
              <a:ea typeface="Times New Roman" panose="02020603050405020304" pitchFamily="18" charset="0"/>
            </a:endParaRPr>
          </a:p>
          <a:p>
            <a:pPr lvl="1">
              <a:buFont typeface="Wingdings" panose="05000000000000000000" pitchFamily="2" charset="2"/>
              <a:buChar char="q"/>
            </a:pPr>
            <a:r>
              <a:rPr lang="en-US" sz="1800" dirty="0">
                <a:ea typeface="Times New Roman" panose="02020603050405020304" pitchFamily="18" charset="0"/>
              </a:rPr>
              <a:t>Root Cause: Flask was completely filled and sealed.  S</a:t>
            </a:r>
            <a:r>
              <a:rPr lang="en-US" sz="1800" dirty="0">
                <a:effectLst/>
                <a:ea typeface="Times New Roman" panose="02020603050405020304" pitchFamily="18" charset="0"/>
              </a:rPr>
              <a:t>olvent expansion could build pressure in the flask causing it to break.</a:t>
            </a:r>
            <a:r>
              <a:rPr lang="en-US" sz="1800" dirty="0">
                <a:ea typeface="Times New Roman" panose="02020603050405020304" pitchFamily="18" charset="0"/>
              </a:rPr>
              <a:t>  </a:t>
            </a:r>
            <a:r>
              <a:rPr lang="en-US" sz="1800" dirty="0">
                <a:effectLst/>
                <a:ea typeface="Times New Roman" panose="02020603050405020304" pitchFamily="18" charset="0"/>
              </a:rPr>
              <a:t>One other possibility, although not expected from the chemistry, is the unintended formation of a gaseous by-product.  </a:t>
            </a:r>
          </a:p>
          <a:p>
            <a:pPr lvl="1">
              <a:spcBef>
                <a:spcPts val="0"/>
              </a:spcBef>
              <a:buFont typeface="Wingdings" panose="05000000000000000000" pitchFamily="2" charset="2"/>
              <a:buChar char="q"/>
            </a:pPr>
            <a:r>
              <a:rPr lang="en-US" sz="1800" dirty="0">
                <a:effectLst/>
                <a:ea typeface="Times New Roman" panose="02020603050405020304" pitchFamily="18" charset="0"/>
              </a:rPr>
              <a:t>Corrective Actions: Flasks used going forward will not be completely filled to allow for solvent expansion.  For experiments where pressure may build from gas formation, a pressure relieving stop cock has been ordered and will be used for those experiments</a:t>
            </a:r>
          </a:p>
          <a:p>
            <a:pPr lvl="1">
              <a:spcBef>
                <a:spcPts val="0"/>
              </a:spcBef>
              <a:buFont typeface="Wingdings" panose="05000000000000000000" pitchFamily="2" charset="2"/>
              <a:buChar char="q"/>
            </a:pPr>
            <a:endParaRPr lang="en-US" sz="1800" dirty="0">
              <a:ea typeface="Times New Roman" panose="02020603050405020304" pitchFamily="18" charset="0"/>
            </a:endParaRPr>
          </a:p>
          <a:p>
            <a:pPr lvl="1">
              <a:spcBef>
                <a:spcPts val="0"/>
              </a:spcBef>
              <a:buFont typeface="Wingdings" panose="05000000000000000000" pitchFamily="2" charset="2"/>
              <a:buChar char="q"/>
            </a:pPr>
            <a:endParaRPr lang="en-US" sz="1800" dirty="0">
              <a:effectLst/>
              <a:ea typeface="Times New Roman" panose="02020603050405020304" pitchFamily="18" charset="0"/>
            </a:endParaRPr>
          </a:p>
          <a:p>
            <a:pPr marL="457200" lvl="1" indent="0">
              <a:spcBef>
                <a:spcPts val="0"/>
              </a:spcBef>
              <a:buNone/>
            </a:pPr>
            <a:endParaRPr lang="en-US" sz="2400" dirty="0"/>
          </a:p>
          <a:p>
            <a:pPr marL="457200" lvl="1" indent="0">
              <a:spcBef>
                <a:spcPts val="0"/>
              </a:spcBef>
              <a:buNone/>
            </a:pPr>
            <a:endParaRPr lang="en-US" sz="2400" dirty="0"/>
          </a:p>
          <a:p>
            <a:pPr marL="457200" lvl="1" indent="0">
              <a:spcBef>
                <a:spcPts val="0"/>
              </a:spcBef>
              <a:buNone/>
            </a:pPr>
            <a:endParaRPr lang="en-US" dirty="0"/>
          </a:p>
          <a:p>
            <a:pPr marL="457200" lvl="1" indent="0">
              <a:spcBef>
                <a:spcPts val="0"/>
              </a:spcBef>
              <a:buNone/>
            </a:pPr>
            <a:endParaRPr lang="en-US" sz="2400" dirty="0"/>
          </a:p>
          <a:p>
            <a:pPr marL="457200" lvl="1" indent="0">
              <a:spcBef>
                <a:spcPts val="0"/>
              </a:spcBef>
              <a:buNone/>
            </a:pPr>
            <a:endParaRPr lang="en-US" sz="2400" dirty="0"/>
          </a:p>
          <a:p>
            <a:r>
              <a:rPr lang="en-US" sz="1800" b="1" dirty="0"/>
              <a:t>Flask burst 2: </a:t>
            </a:r>
            <a:r>
              <a:rPr lang="en-US" sz="1800" b="1" dirty="0">
                <a:effectLst/>
                <a:ea typeface="Times New Roman" panose="02020603050405020304" pitchFamily="18" charset="0"/>
              </a:rPr>
              <a:t>Distillation of substituted propargyl bromide from crude reaction caused a runaway in the distillation flask.  Flask burst, causing splash of material and smoke in the lab, which caused irritation to researchers so lab evacuated</a:t>
            </a:r>
            <a:endParaRPr lang="en-US" sz="1800" b="1" dirty="0"/>
          </a:p>
          <a:p>
            <a:pPr lvl="1">
              <a:buFont typeface="Wingdings" panose="05000000000000000000" pitchFamily="2" charset="2"/>
              <a:buChar char="q"/>
            </a:pPr>
            <a:r>
              <a:rPr lang="en-US" sz="1800" dirty="0">
                <a:ea typeface="Times New Roman" panose="02020603050405020304" pitchFamily="18" charset="0"/>
              </a:rPr>
              <a:t>Root Cause: Performed at large scale, 2.75 mol scale (compared to 1.2 mol as previously done) without assessing additional risk from scale up.   </a:t>
            </a:r>
            <a:endParaRPr lang="en-US" sz="1800" dirty="0">
              <a:effectLst/>
              <a:ea typeface="Times New Roman" panose="02020603050405020304" pitchFamily="18" charset="0"/>
            </a:endParaRPr>
          </a:p>
          <a:p>
            <a:pPr lvl="1">
              <a:spcBef>
                <a:spcPts val="0"/>
              </a:spcBef>
              <a:buFont typeface="Wingdings" panose="05000000000000000000" pitchFamily="2" charset="2"/>
              <a:buChar char="q"/>
            </a:pPr>
            <a:r>
              <a:rPr lang="en-US" sz="1800" dirty="0">
                <a:effectLst/>
                <a:ea typeface="Times New Roman" panose="02020603050405020304" pitchFamily="18" charset="0"/>
              </a:rPr>
              <a:t>Corrective Actions: Risk assessment policy in lab for larger scale reactions.  Using Laboratory Risk Assessment Tool-available on Safety website.  Must use blast shield for larger scale reactions.  </a:t>
            </a:r>
            <a:endParaRPr lang="en-US" sz="1800" dirty="0"/>
          </a:p>
        </p:txBody>
      </p:sp>
      <p:sp>
        <p:nvSpPr>
          <p:cNvPr id="4" name="TextBox 3">
            <a:extLst>
              <a:ext uri="{FF2B5EF4-FFF2-40B4-BE49-F238E27FC236}">
                <a16:creationId xmlns:a16="http://schemas.microsoft.com/office/drawing/2014/main" id="{B780FD70-2074-AE3F-2033-337596DD8611}"/>
              </a:ext>
            </a:extLst>
          </p:cNvPr>
          <p:cNvSpPr txBox="1"/>
          <p:nvPr/>
        </p:nvSpPr>
        <p:spPr>
          <a:xfrm>
            <a:off x="1220586" y="3487281"/>
            <a:ext cx="2836509" cy="584775"/>
          </a:xfrm>
          <a:prstGeom prst="rect">
            <a:avLst/>
          </a:prstGeom>
          <a:noFill/>
        </p:spPr>
        <p:txBody>
          <a:bodyPr wrap="square" rtlCol="0">
            <a:spAutoFit/>
          </a:bodyPr>
          <a:lstStyle/>
          <a:p>
            <a:r>
              <a:rPr lang="en-US" sz="1600" dirty="0">
                <a:hlinkClick r:id="rId3"/>
              </a:rPr>
              <a:t>Pressure Relief Valve Complete (thomassci.com)</a:t>
            </a:r>
            <a:endParaRPr lang="en-US" sz="1600" dirty="0"/>
          </a:p>
        </p:txBody>
      </p:sp>
    </p:spTree>
    <p:extLst>
      <p:ext uri="{BB962C8B-B14F-4D97-AF65-F5344CB8AC3E}">
        <p14:creationId xmlns:p14="http://schemas.microsoft.com/office/powerpoint/2010/main" val="157531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A224-FA2C-FDE1-3391-4E4FFA0A1C7A}"/>
              </a:ext>
            </a:extLst>
          </p:cNvPr>
          <p:cNvSpPr>
            <a:spLocks noGrp="1"/>
          </p:cNvSpPr>
          <p:nvPr>
            <p:ph type="title"/>
          </p:nvPr>
        </p:nvSpPr>
        <p:spPr>
          <a:xfrm>
            <a:off x="628650" y="365127"/>
            <a:ext cx="7886700" cy="1158658"/>
          </a:xfrm>
        </p:spPr>
        <p:txBody>
          <a:bodyPr/>
          <a:lstStyle/>
          <a:p>
            <a:r>
              <a:rPr lang="en-US" dirty="0"/>
              <a:t>Laboratory Risk Assessment Tool</a:t>
            </a:r>
          </a:p>
        </p:txBody>
      </p:sp>
      <p:sp>
        <p:nvSpPr>
          <p:cNvPr id="3" name="Content Placeholder 2">
            <a:extLst>
              <a:ext uri="{FF2B5EF4-FFF2-40B4-BE49-F238E27FC236}">
                <a16:creationId xmlns:a16="http://schemas.microsoft.com/office/drawing/2014/main" id="{4D99980A-81B0-75CF-D7C0-3C6F6DA3AE49}"/>
              </a:ext>
            </a:extLst>
          </p:cNvPr>
          <p:cNvSpPr>
            <a:spLocks noGrp="1"/>
          </p:cNvSpPr>
          <p:nvPr>
            <p:ph idx="1"/>
          </p:nvPr>
        </p:nvSpPr>
        <p:spPr>
          <a:xfrm>
            <a:off x="628650" y="1523784"/>
            <a:ext cx="7886700" cy="4351338"/>
          </a:xfrm>
        </p:spPr>
        <p:txBody>
          <a:bodyPr/>
          <a:lstStyle/>
          <a:p>
            <a:r>
              <a:rPr lang="en-US" sz="2000" dirty="0"/>
              <a:t>Walks through “What if” analysis of experiment to help identify mitigation opportunities based on risk</a:t>
            </a:r>
          </a:p>
          <a:p>
            <a:r>
              <a:rPr lang="en-US" sz="2000" dirty="0"/>
              <a:t>Available here: </a:t>
            </a:r>
            <a:r>
              <a:rPr lang="en-US" sz="2000" dirty="0">
                <a:hlinkClick r:id="rId2"/>
              </a:rPr>
              <a:t>https://www.safety.caltech.edu/documents/14125/Laboratory_Risk_Assessment_Tool_062419.pdf</a:t>
            </a:r>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263128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B0F7-67B3-03C1-BD00-183012091923}"/>
              </a:ext>
            </a:extLst>
          </p:cNvPr>
          <p:cNvSpPr>
            <a:spLocks noGrp="1"/>
          </p:cNvSpPr>
          <p:nvPr>
            <p:ph type="title"/>
          </p:nvPr>
        </p:nvSpPr>
        <p:spPr>
          <a:xfrm>
            <a:off x="539873" y="249718"/>
            <a:ext cx="7886700" cy="931014"/>
          </a:xfrm>
        </p:spPr>
        <p:txBody>
          <a:bodyPr/>
          <a:lstStyle/>
          <a:p>
            <a:r>
              <a:rPr lang="en-US" dirty="0"/>
              <a:t>Equipment Related</a:t>
            </a:r>
          </a:p>
        </p:txBody>
      </p:sp>
      <p:sp>
        <p:nvSpPr>
          <p:cNvPr id="3" name="Content Placeholder 2">
            <a:extLst>
              <a:ext uri="{FF2B5EF4-FFF2-40B4-BE49-F238E27FC236}">
                <a16:creationId xmlns:a16="http://schemas.microsoft.com/office/drawing/2014/main" id="{34622118-0C50-12FC-80E3-F695AF98DEC7}"/>
              </a:ext>
            </a:extLst>
          </p:cNvPr>
          <p:cNvSpPr>
            <a:spLocks noGrp="1"/>
          </p:cNvSpPr>
          <p:nvPr>
            <p:ph idx="1"/>
          </p:nvPr>
        </p:nvSpPr>
        <p:spPr>
          <a:xfrm>
            <a:off x="628650" y="1367161"/>
            <a:ext cx="7886700" cy="4499083"/>
          </a:xfrm>
        </p:spPr>
        <p:txBody>
          <a:bodyPr>
            <a:normAutofit/>
          </a:bodyPr>
          <a:lstStyle/>
          <a:p>
            <a:r>
              <a:rPr lang="en-US" sz="1800" b="1" dirty="0"/>
              <a:t>Hot plate fire: Hot plate was accidentally turned on while oil bath on heating element, oil bath ignited. No injuries or damage, extinguished by researcher</a:t>
            </a:r>
          </a:p>
          <a:p>
            <a:pPr lvl="1">
              <a:buFont typeface="Wingdings" panose="05000000000000000000" pitchFamily="2" charset="2"/>
              <a:buChar char="q"/>
            </a:pPr>
            <a:r>
              <a:rPr lang="en-US" sz="1800" dirty="0"/>
              <a:t>Root Cause: hot plate left plugged in</a:t>
            </a:r>
          </a:p>
          <a:p>
            <a:pPr lvl="1">
              <a:buFont typeface="Wingdings" panose="05000000000000000000" pitchFamily="2" charset="2"/>
              <a:buChar char="q"/>
            </a:pPr>
            <a:r>
              <a:rPr lang="en-US" sz="1800" dirty="0"/>
              <a:t>Corrective Action: SOP to unplug all hot plates when not in use    </a:t>
            </a:r>
          </a:p>
          <a:p>
            <a:pPr marL="457200" lvl="1" indent="0">
              <a:buNone/>
            </a:pPr>
            <a:endParaRPr lang="en-US" sz="1800" dirty="0"/>
          </a:p>
          <a:p>
            <a:r>
              <a:rPr lang="en-US" sz="1800" b="1" dirty="0"/>
              <a:t>Peroxide fridge failure: strong acetic acid like odor emitting from fridge.  Researcher reported felling light headed</a:t>
            </a:r>
          </a:p>
          <a:p>
            <a:pPr lvl="1">
              <a:buFont typeface="Wingdings" panose="05000000000000000000" pitchFamily="2" charset="2"/>
              <a:buChar char="q"/>
            </a:pPr>
            <a:r>
              <a:rPr lang="en-US" sz="1800" dirty="0"/>
              <a:t>Root Cause: peroxyacetic peroxide not sealed well; fridge seal had failed so was not closing completely</a:t>
            </a:r>
          </a:p>
          <a:p>
            <a:pPr lvl="1">
              <a:buFont typeface="Wingdings" panose="05000000000000000000" pitchFamily="2" charset="2"/>
              <a:buChar char="q"/>
            </a:pPr>
            <a:r>
              <a:rPr lang="en-US" sz="1800" dirty="0"/>
              <a:t>Corrective Actions: Lab implemented better chemical storage and sign-out sheet for those chemicals </a:t>
            </a:r>
          </a:p>
          <a:p>
            <a:pPr lvl="1">
              <a:buFont typeface="Wingdings" panose="05000000000000000000" pitchFamily="2" charset="2"/>
              <a:buChar char="q"/>
            </a:pPr>
            <a:endParaRPr lang="en-US" sz="1800" dirty="0"/>
          </a:p>
        </p:txBody>
      </p:sp>
    </p:spTree>
    <p:extLst>
      <p:ext uri="{BB962C8B-B14F-4D97-AF65-F5344CB8AC3E}">
        <p14:creationId xmlns:p14="http://schemas.microsoft.com/office/powerpoint/2010/main" val="52479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992D-25E8-91F8-5948-A3BC83BDD7CC}"/>
              </a:ext>
            </a:extLst>
          </p:cNvPr>
          <p:cNvSpPr>
            <a:spLocks noGrp="1"/>
          </p:cNvSpPr>
          <p:nvPr>
            <p:ph type="title"/>
          </p:nvPr>
        </p:nvSpPr>
        <p:spPr/>
        <p:txBody>
          <a:bodyPr/>
          <a:lstStyle/>
          <a:p>
            <a:r>
              <a:rPr lang="en-US" dirty="0"/>
              <a:t>General Updates</a:t>
            </a:r>
          </a:p>
        </p:txBody>
      </p:sp>
      <p:sp>
        <p:nvSpPr>
          <p:cNvPr id="3" name="Content Placeholder 2">
            <a:extLst>
              <a:ext uri="{FF2B5EF4-FFF2-40B4-BE49-F238E27FC236}">
                <a16:creationId xmlns:a16="http://schemas.microsoft.com/office/drawing/2014/main" id="{690745B0-6ED3-589D-C3D5-FC8019AB5AFD}"/>
              </a:ext>
            </a:extLst>
          </p:cNvPr>
          <p:cNvSpPr>
            <a:spLocks noGrp="1"/>
          </p:cNvSpPr>
          <p:nvPr>
            <p:ph idx="1"/>
          </p:nvPr>
        </p:nvSpPr>
        <p:spPr>
          <a:xfrm>
            <a:off x="628650" y="1610789"/>
            <a:ext cx="7886700" cy="4346127"/>
          </a:xfrm>
        </p:spPr>
        <p:txBody>
          <a:bodyPr>
            <a:normAutofit fontScale="92500"/>
          </a:bodyPr>
          <a:lstStyle/>
          <a:p>
            <a:r>
              <a:rPr lang="en-US" sz="2800" dirty="0"/>
              <a:t>PFD Inspections for 2023: Braun, Noyes, </a:t>
            </a:r>
            <a:r>
              <a:rPr lang="en-US" sz="2800" b="1" dirty="0"/>
              <a:t>Spalding</a:t>
            </a:r>
            <a:r>
              <a:rPr lang="en-US" sz="2800" dirty="0"/>
              <a:t> (November 2), and </a:t>
            </a:r>
            <a:r>
              <a:rPr lang="en-US" sz="2800" b="1" dirty="0" err="1"/>
              <a:t>Schlinger</a:t>
            </a:r>
            <a:r>
              <a:rPr lang="en-US" sz="2800" dirty="0"/>
              <a:t> (November 7)</a:t>
            </a:r>
          </a:p>
          <a:p>
            <a:pPr lvl="1"/>
            <a:r>
              <a:rPr lang="en-US" dirty="0"/>
              <a:t>Trying to complete EH&amp;S inspection prior to PFD inspection</a:t>
            </a:r>
          </a:p>
          <a:p>
            <a:r>
              <a:rPr lang="en-US" dirty="0"/>
              <a:t>Hazardous Waste Online training: please encourage lab members to complete.  Annual requirement </a:t>
            </a:r>
          </a:p>
          <a:p>
            <a:r>
              <a:rPr lang="en-US" dirty="0"/>
              <a:t>2023 Inspection data shows three trends to focus on:</a:t>
            </a:r>
          </a:p>
          <a:p>
            <a:pPr marL="914400" lvl="1" indent="-457200">
              <a:buAutoNum type="arabicParenR"/>
            </a:pPr>
            <a:r>
              <a:rPr lang="en-US" dirty="0"/>
              <a:t>Glass waste issues</a:t>
            </a:r>
          </a:p>
          <a:p>
            <a:pPr marL="914400" lvl="1" indent="-457200">
              <a:buAutoNum type="arabicParenR"/>
            </a:pPr>
            <a:r>
              <a:rPr lang="en-US" dirty="0"/>
              <a:t>Damaged/contaminated Lab Coats and eye protection requirements</a:t>
            </a:r>
          </a:p>
          <a:p>
            <a:pPr marL="914400" lvl="1" indent="-457200">
              <a:buAutoNum type="arabicParenR"/>
            </a:pPr>
            <a:r>
              <a:rPr lang="en-US" dirty="0"/>
              <a:t>Refrigerator/freezer storage issues</a:t>
            </a:r>
          </a:p>
        </p:txBody>
      </p:sp>
    </p:spTree>
    <p:extLst>
      <p:ext uri="{BB962C8B-B14F-4D97-AF65-F5344CB8AC3E}">
        <p14:creationId xmlns:p14="http://schemas.microsoft.com/office/powerpoint/2010/main" val="13373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5EBB-8CDD-0E2D-8C20-C386B752F7DD}"/>
              </a:ext>
            </a:extLst>
          </p:cNvPr>
          <p:cNvSpPr>
            <a:spLocks noGrp="1"/>
          </p:cNvSpPr>
          <p:nvPr>
            <p:ph type="title"/>
          </p:nvPr>
        </p:nvSpPr>
        <p:spPr>
          <a:xfrm>
            <a:off x="530995" y="58400"/>
            <a:ext cx="7886700" cy="705080"/>
          </a:xfrm>
        </p:spPr>
        <p:txBody>
          <a:bodyPr>
            <a:normAutofit/>
          </a:bodyPr>
          <a:lstStyle/>
          <a:p>
            <a:r>
              <a:rPr lang="en-US" sz="3600" dirty="0"/>
              <a:t>Equipment Related</a:t>
            </a:r>
          </a:p>
        </p:txBody>
      </p:sp>
      <p:sp>
        <p:nvSpPr>
          <p:cNvPr id="3" name="Content Placeholder 2">
            <a:extLst>
              <a:ext uri="{FF2B5EF4-FFF2-40B4-BE49-F238E27FC236}">
                <a16:creationId xmlns:a16="http://schemas.microsoft.com/office/drawing/2014/main" id="{39345175-30FD-AE70-BA48-F960C631A186}"/>
              </a:ext>
            </a:extLst>
          </p:cNvPr>
          <p:cNvSpPr>
            <a:spLocks noGrp="1"/>
          </p:cNvSpPr>
          <p:nvPr>
            <p:ph idx="1"/>
          </p:nvPr>
        </p:nvSpPr>
        <p:spPr>
          <a:xfrm>
            <a:off x="530995" y="1069567"/>
            <a:ext cx="7998781" cy="4486274"/>
          </a:xfrm>
        </p:spPr>
        <p:txBody>
          <a:bodyPr>
            <a:normAutofit/>
          </a:bodyPr>
          <a:lstStyle/>
          <a:p>
            <a:r>
              <a:rPr lang="en-US" sz="2000" b="1" dirty="0"/>
              <a:t>UV light exposure: Student walking by a contained UV light set up was briefly exposed to the light because a fellow researcher did not turn the light off when opening the containment box.  Student experienced eye sensitivity but no permanent injury </a:t>
            </a:r>
          </a:p>
          <a:p>
            <a:pPr lvl="1">
              <a:buFont typeface="Wingdings" panose="05000000000000000000" pitchFamily="2" charset="2"/>
              <a:buChar char="q"/>
            </a:pPr>
            <a:r>
              <a:rPr lang="en-US" sz="2000" dirty="0"/>
              <a:t>Root Cause: procedure was not followed to turn light off before opening containment box; insufficient UV light protection for people around set-up</a:t>
            </a:r>
          </a:p>
          <a:p>
            <a:pPr lvl="1">
              <a:buFont typeface="Wingdings" panose="05000000000000000000" pitchFamily="2" charset="2"/>
              <a:buChar char="q"/>
            </a:pPr>
            <a:r>
              <a:rPr lang="en-US" sz="2000" dirty="0"/>
              <a:t>Corrective Action: Interlock added to containment door so light automatically shuts off when door is opened; added additional light protection where needed</a:t>
            </a:r>
          </a:p>
          <a:p>
            <a:pPr lvl="1">
              <a:buFont typeface="Wingdings" panose="05000000000000000000" pitchFamily="2" charset="2"/>
              <a:buChar char="q"/>
            </a:pPr>
            <a:endParaRPr lang="en-US" sz="1800" dirty="0"/>
          </a:p>
        </p:txBody>
      </p:sp>
    </p:spTree>
    <p:extLst>
      <p:ext uri="{BB962C8B-B14F-4D97-AF65-F5344CB8AC3E}">
        <p14:creationId xmlns:p14="http://schemas.microsoft.com/office/powerpoint/2010/main" val="276445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plastic clip with a clear tube&#10;&#10;Description automatically generated">
            <a:extLst>
              <a:ext uri="{FF2B5EF4-FFF2-40B4-BE49-F238E27FC236}">
                <a16:creationId xmlns:a16="http://schemas.microsoft.com/office/drawing/2014/main" id="{9A351678-8304-1858-D3F5-62A6A8870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80" y="2425823"/>
            <a:ext cx="2222870" cy="2222870"/>
          </a:xfrm>
          <a:prstGeom prst="rect">
            <a:avLst/>
          </a:prstGeom>
        </p:spPr>
      </p:pic>
      <p:sp>
        <p:nvSpPr>
          <p:cNvPr id="2" name="Title 1">
            <a:extLst>
              <a:ext uri="{FF2B5EF4-FFF2-40B4-BE49-F238E27FC236}">
                <a16:creationId xmlns:a16="http://schemas.microsoft.com/office/drawing/2014/main" id="{DFB902C7-BCC5-3959-FEB1-31C2642E12FC}"/>
              </a:ext>
            </a:extLst>
          </p:cNvPr>
          <p:cNvSpPr>
            <a:spLocks noGrp="1"/>
          </p:cNvSpPr>
          <p:nvPr>
            <p:ph type="title"/>
          </p:nvPr>
        </p:nvSpPr>
        <p:spPr>
          <a:xfrm>
            <a:off x="628650" y="128727"/>
            <a:ext cx="7886700" cy="549273"/>
          </a:xfrm>
        </p:spPr>
        <p:txBody>
          <a:bodyPr>
            <a:normAutofit fontScale="90000"/>
          </a:bodyPr>
          <a:lstStyle/>
          <a:p>
            <a:r>
              <a:rPr lang="en-US" dirty="0"/>
              <a:t>Injuries</a:t>
            </a:r>
          </a:p>
        </p:txBody>
      </p:sp>
      <p:sp>
        <p:nvSpPr>
          <p:cNvPr id="3" name="Content Placeholder 2">
            <a:extLst>
              <a:ext uri="{FF2B5EF4-FFF2-40B4-BE49-F238E27FC236}">
                <a16:creationId xmlns:a16="http://schemas.microsoft.com/office/drawing/2014/main" id="{3BBB788A-0D50-A6F5-309D-7FA448AF02CD}"/>
              </a:ext>
            </a:extLst>
          </p:cNvPr>
          <p:cNvSpPr>
            <a:spLocks noGrp="1"/>
          </p:cNvSpPr>
          <p:nvPr>
            <p:ph idx="1"/>
          </p:nvPr>
        </p:nvSpPr>
        <p:spPr>
          <a:xfrm>
            <a:off x="628650" y="834501"/>
            <a:ext cx="7886700" cy="5823751"/>
          </a:xfrm>
        </p:spPr>
        <p:txBody>
          <a:bodyPr>
            <a:normAutofit lnSpcReduction="10000"/>
          </a:bodyPr>
          <a:lstStyle/>
          <a:p>
            <a:r>
              <a:rPr lang="en-US" sz="1800" b="1" dirty="0"/>
              <a:t>Razor cut: Researcher cut thumb with a razor blade while cutting tubing</a:t>
            </a:r>
          </a:p>
          <a:p>
            <a:pPr lvl="1">
              <a:buFont typeface="Wingdings" panose="05000000000000000000" pitchFamily="2" charset="2"/>
              <a:buChar char="q"/>
            </a:pPr>
            <a:r>
              <a:rPr lang="en-US" sz="1800" dirty="0"/>
              <a:t>Root Cause: lab using the wrong tool. Loose razor prevented a good grip, so the razor slipped while applying pressure to the tube</a:t>
            </a:r>
          </a:p>
          <a:p>
            <a:pPr lvl="1">
              <a:buFont typeface="Wingdings" panose="05000000000000000000" pitchFamily="2" charset="2"/>
              <a:buChar char="q"/>
            </a:pPr>
            <a:r>
              <a:rPr lang="en-US" sz="1800" dirty="0"/>
              <a:t>Corrective Action: Lab has made everyone aware not to use loose razors for anything other than TLC plate prep.  The lab has ordered handles for razor blades to improve grip and to help prevent slipping again.</a:t>
            </a:r>
          </a:p>
          <a:p>
            <a:pPr lvl="1">
              <a:buFont typeface="Wingdings" panose="05000000000000000000" pitchFamily="2" charset="2"/>
              <a:buChar char="q"/>
            </a:pPr>
            <a:r>
              <a:rPr lang="en-US" sz="1800" dirty="0"/>
              <a:t>Specific tube cutters are available!  </a:t>
            </a:r>
            <a:r>
              <a:rPr lang="en-US" sz="1800" b="1" dirty="0"/>
              <a:t>We overuse loose blades!</a:t>
            </a:r>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pPr lvl="1">
              <a:buFont typeface="Wingdings" panose="05000000000000000000" pitchFamily="2" charset="2"/>
              <a:buChar char="q"/>
            </a:pPr>
            <a:endParaRPr lang="en-US" sz="1800" dirty="0"/>
          </a:p>
          <a:p>
            <a:r>
              <a:rPr lang="en-US" sz="1800" b="1" dirty="0"/>
              <a:t>Agarose burn: Researcher opened bottle of heated agarose without allowing it to cool, so built up pressure sprayed the liquid out and onto researcher.  Minor burns</a:t>
            </a:r>
          </a:p>
          <a:p>
            <a:pPr lvl="1">
              <a:buFont typeface="Wingdings" panose="05000000000000000000" pitchFamily="2" charset="2"/>
              <a:buChar char="q"/>
            </a:pPr>
            <a:r>
              <a:rPr lang="en-US" sz="1800" dirty="0"/>
              <a:t>Root Cause: did not follow protocol by allowing flask to cool and depressurize </a:t>
            </a:r>
          </a:p>
          <a:p>
            <a:pPr lvl="1">
              <a:buFont typeface="Wingdings" panose="05000000000000000000" pitchFamily="2" charset="2"/>
              <a:buChar char="q"/>
            </a:pPr>
            <a:r>
              <a:rPr lang="en-US" sz="1800" dirty="0"/>
              <a:t>Corrective Action: Lab discussed and retrained personnel on proper agarose preparation</a:t>
            </a:r>
          </a:p>
        </p:txBody>
      </p:sp>
      <p:pic>
        <p:nvPicPr>
          <p:cNvPr id="6" name="Picture 5" descr="A hand holding a black and orange marker&#10;&#10;Description automatically generated">
            <a:extLst>
              <a:ext uri="{FF2B5EF4-FFF2-40B4-BE49-F238E27FC236}">
                <a16:creationId xmlns:a16="http://schemas.microsoft.com/office/drawing/2014/main" id="{F62A1678-DC80-F03B-EC73-FAB4CF751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268" y="2926808"/>
            <a:ext cx="2747916" cy="1438415"/>
          </a:xfrm>
          <a:prstGeom prst="rect">
            <a:avLst/>
          </a:prstGeom>
        </p:spPr>
      </p:pic>
      <p:pic>
        <p:nvPicPr>
          <p:cNvPr id="8" name="Picture 7" descr="A red utility knife in a box&#10;&#10;Description automatically generated">
            <a:extLst>
              <a:ext uri="{FF2B5EF4-FFF2-40B4-BE49-F238E27FC236}">
                <a16:creationId xmlns:a16="http://schemas.microsoft.com/office/drawing/2014/main" id="{27672154-6E0A-7D1B-AD19-C2B067E04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426" y="2926808"/>
            <a:ext cx="1452093" cy="1594976"/>
          </a:xfrm>
          <a:prstGeom prst="rect">
            <a:avLst/>
          </a:prstGeom>
        </p:spPr>
      </p:pic>
    </p:spTree>
    <p:extLst>
      <p:ext uri="{BB962C8B-B14F-4D97-AF65-F5344CB8AC3E}">
        <p14:creationId xmlns:p14="http://schemas.microsoft.com/office/powerpoint/2010/main" val="9723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163A-689B-D874-D2DA-1DC31ADD2B3E}"/>
              </a:ext>
            </a:extLst>
          </p:cNvPr>
          <p:cNvSpPr>
            <a:spLocks noGrp="1"/>
          </p:cNvSpPr>
          <p:nvPr>
            <p:ph type="title"/>
          </p:nvPr>
        </p:nvSpPr>
        <p:spPr>
          <a:xfrm>
            <a:off x="539873" y="116553"/>
            <a:ext cx="7886700" cy="815604"/>
          </a:xfrm>
        </p:spPr>
        <p:txBody>
          <a:bodyPr/>
          <a:lstStyle/>
          <a:p>
            <a:r>
              <a:rPr lang="en-US" dirty="0"/>
              <a:t>Overall Lessons Learned</a:t>
            </a:r>
          </a:p>
        </p:txBody>
      </p:sp>
      <p:sp>
        <p:nvSpPr>
          <p:cNvPr id="3" name="Content Placeholder 2">
            <a:extLst>
              <a:ext uri="{FF2B5EF4-FFF2-40B4-BE49-F238E27FC236}">
                <a16:creationId xmlns:a16="http://schemas.microsoft.com/office/drawing/2014/main" id="{55250099-C4C8-8BD9-9C27-DE3517ED7324}"/>
              </a:ext>
            </a:extLst>
          </p:cNvPr>
          <p:cNvSpPr>
            <a:spLocks noGrp="1"/>
          </p:cNvSpPr>
          <p:nvPr>
            <p:ph idx="1"/>
          </p:nvPr>
        </p:nvSpPr>
        <p:spPr>
          <a:xfrm>
            <a:off x="628650" y="861135"/>
            <a:ext cx="7886700" cy="5734974"/>
          </a:xfrm>
        </p:spPr>
        <p:txBody>
          <a:bodyPr>
            <a:normAutofit/>
          </a:bodyPr>
          <a:lstStyle/>
          <a:p>
            <a:r>
              <a:rPr lang="en-US" sz="2200" dirty="0"/>
              <a:t>Maintain refrigerators and store chemicals carefully, especially inhalation hazard chemicals </a:t>
            </a:r>
          </a:p>
          <a:p>
            <a:r>
              <a:rPr lang="en-US" sz="2200" dirty="0"/>
              <a:t>Even routine tasks carry risk!  Do not become complacent  </a:t>
            </a:r>
          </a:p>
          <a:p>
            <a:r>
              <a:rPr lang="en-US" sz="2200" dirty="0"/>
              <a:t>Use better and safer tools (engineer out the risk!)</a:t>
            </a:r>
          </a:p>
          <a:p>
            <a:r>
              <a:rPr lang="en-US" sz="2200" dirty="0"/>
              <a:t>Reaction scale matters A LOT-perform risk assessment anytime scaling up</a:t>
            </a:r>
          </a:p>
          <a:p>
            <a:r>
              <a:rPr lang="en-US" sz="2200" dirty="0"/>
              <a:t>Know the hazards and compatibilities of chemicals before you use them</a:t>
            </a:r>
          </a:p>
          <a:p>
            <a:r>
              <a:rPr lang="en-US" sz="2200" dirty="0"/>
              <a:t>Unplug hot plates when not in use and maintain good housekeeping</a:t>
            </a:r>
          </a:p>
          <a:p>
            <a:r>
              <a:rPr lang="en-US" sz="2200" dirty="0"/>
              <a:t>Always wear eye protection in the lab</a:t>
            </a:r>
          </a:p>
          <a:p>
            <a:r>
              <a:rPr lang="en-US" sz="2200" dirty="0"/>
              <a:t>No need to quench parent bottles of reactive chemicals</a:t>
            </a:r>
          </a:p>
          <a:p>
            <a:r>
              <a:rPr lang="en-US" sz="2200" dirty="0"/>
              <a:t>Rinse needles after use, use blunt tip whenever possible, store carefully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312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ACCB-6B7C-798E-E683-1FE8B63A847F}"/>
              </a:ext>
            </a:extLst>
          </p:cNvPr>
          <p:cNvSpPr>
            <a:spLocks noGrp="1"/>
          </p:cNvSpPr>
          <p:nvPr>
            <p:ph type="title"/>
          </p:nvPr>
        </p:nvSpPr>
        <p:spPr/>
        <p:txBody>
          <a:bodyPr/>
          <a:lstStyle/>
          <a:p>
            <a:r>
              <a:rPr lang="en-US" dirty="0"/>
              <a:t>Questions/Comments?</a:t>
            </a:r>
          </a:p>
        </p:txBody>
      </p:sp>
      <p:sp>
        <p:nvSpPr>
          <p:cNvPr id="3" name="Content Placeholder 2">
            <a:extLst>
              <a:ext uri="{FF2B5EF4-FFF2-40B4-BE49-F238E27FC236}">
                <a16:creationId xmlns:a16="http://schemas.microsoft.com/office/drawing/2014/main" id="{6BC6982F-4CF8-DE9F-BEB6-FC6E84302E0A}"/>
              </a:ext>
            </a:extLst>
          </p:cNvPr>
          <p:cNvSpPr>
            <a:spLocks noGrp="1"/>
          </p:cNvSpPr>
          <p:nvPr>
            <p:ph idx="1"/>
          </p:nvPr>
        </p:nvSpPr>
        <p:spPr/>
        <p:txBody>
          <a:bodyPr/>
          <a:lstStyle/>
          <a:p>
            <a:r>
              <a:rPr lang="en-US" dirty="0"/>
              <a:t>Nate Siladke</a:t>
            </a:r>
          </a:p>
          <a:p>
            <a:r>
              <a:rPr lang="en-US" dirty="0">
                <a:hlinkClick r:id="rId2"/>
              </a:rPr>
              <a:t>nsiladke@caltech.edu</a:t>
            </a:r>
            <a:endParaRPr lang="en-US" dirty="0"/>
          </a:p>
          <a:p>
            <a:r>
              <a:rPr lang="en-US" dirty="0"/>
              <a:t>x2430</a:t>
            </a:r>
          </a:p>
        </p:txBody>
      </p:sp>
    </p:spTree>
    <p:extLst>
      <p:ext uri="{BB962C8B-B14F-4D97-AF65-F5344CB8AC3E}">
        <p14:creationId xmlns:p14="http://schemas.microsoft.com/office/powerpoint/2010/main" val="102690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841923"/>
          </a:xfrm>
        </p:spPr>
        <p:txBody>
          <a:bodyPr/>
          <a:lstStyle/>
          <a:p>
            <a:r>
              <a:rPr lang="en-US" sz="3600" dirty="0"/>
              <a:t>Glass Waste</a:t>
            </a:r>
          </a:p>
        </p:txBody>
      </p:sp>
      <p:pic>
        <p:nvPicPr>
          <p:cNvPr id="12"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68032" y="1955787"/>
            <a:ext cx="1996458" cy="2612595"/>
          </a:xfrm>
        </p:spPr>
      </p:pic>
      <p:sp>
        <p:nvSpPr>
          <p:cNvPr id="2" name="TextBox 1"/>
          <p:cNvSpPr txBox="1"/>
          <p:nvPr/>
        </p:nvSpPr>
        <p:spPr>
          <a:xfrm>
            <a:off x="457200" y="2120949"/>
            <a:ext cx="4925433" cy="2923877"/>
          </a:xfrm>
          <a:prstGeom prst="rect">
            <a:avLst/>
          </a:prstGeom>
          <a:noFill/>
        </p:spPr>
        <p:txBody>
          <a:bodyPr wrap="square" rtlCol="0">
            <a:spAutoFit/>
          </a:bodyPr>
          <a:lstStyle/>
          <a:p>
            <a:r>
              <a:rPr lang="en-US" sz="2400" u="sng" dirty="0"/>
              <a:t>Glass waste procedure</a:t>
            </a:r>
          </a:p>
          <a:p>
            <a:pPr marL="285750" indent="-285750">
              <a:buFont typeface="Arial" panose="020B0604020202020204" pitchFamily="34" charset="0"/>
              <a:buChar char="•"/>
            </a:pPr>
            <a:r>
              <a:rPr lang="en-US" sz="2000" b="1" dirty="0"/>
              <a:t>No chemicals </a:t>
            </a:r>
            <a:r>
              <a:rPr lang="en-US" sz="2000" dirty="0"/>
              <a:t>(rinse three times) and must be empty</a:t>
            </a:r>
          </a:p>
          <a:p>
            <a:pPr marL="285750" indent="-285750">
              <a:buFont typeface="Arial" panose="020B0604020202020204" pitchFamily="34" charset="0"/>
              <a:buChar char="•"/>
            </a:pPr>
            <a:r>
              <a:rPr lang="en-US" sz="2000" dirty="0"/>
              <a:t>Deface bottle labels</a:t>
            </a:r>
          </a:p>
          <a:p>
            <a:pPr marL="285750" indent="-285750">
              <a:buFont typeface="Arial" panose="020B0604020202020204" pitchFamily="34" charset="0"/>
              <a:buChar char="•"/>
            </a:pPr>
            <a:r>
              <a:rPr lang="en-US" sz="2000" dirty="0"/>
              <a:t>Once full, close and tape lid</a:t>
            </a:r>
          </a:p>
          <a:p>
            <a:pPr marL="285750" indent="-285750">
              <a:buFont typeface="Arial" panose="020B0604020202020204" pitchFamily="34" charset="0"/>
              <a:buChar char="•"/>
            </a:pPr>
            <a:r>
              <a:rPr lang="en-US" sz="2000" dirty="0"/>
              <a:t>Mark as “Ready for Pick-up”</a:t>
            </a:r>
          </a:p>
          <a:p>
            <a:pPr marL="285750" indent="-285750">
              <a:buFont typeface="Arial" panose="020B0604020202020204" pitchFamily="34" charset="0"/>
              <a:buChar char="•"/>
            </a:pPr>
            <a:r>
              <a:rPr lang="en-US" sz="2000" dirty="0"/>
              <a:t>Position by lab entrance</a:t>
            </a:r>
          </a:p>
          <a:p>
            <a:pPr marL="285750" indent="-285750">
              <a:buFont typeface="Arial" panose="020B0604020202020204" pitchFamily="34" charset="0"/>
              <a:buChar char="•"/>
            </a:pPr>
            <a:r>
              <a:rPr lang="en-US" sz="2000" dirty="0"/>
              <a:t>Custodians will remove</a:t>
            </a:r>
          </a:p>
          <a:p>
            <a:pPr marL="285750" indent="-285750">
              <a:buFont typeface="Arial" panose="020B0604020202020204" pitchFamily="34" charset="0"/>
              <a:buChar char="•"/>
            </a:pPr>
            <a:r>
              <a:rPr lang="en-US" sz="2000" b="1" dirty="0">
                <a:solidFill>
                  <a:srgbClr val="FF0000"/>
                </a:solidFill>
              </a:rPr>
              <a:t>These go into the landfill! </a:t>
            </a:r>
          </a:p>
        </p:txBody>
      </p:sp>
      <p:sp>
        <p:nvSpPr>
          <p:cNvPr id="3" name="TextBox 2">
            <a:extLst>
              <a:ext uri="{FF2B5EF4-FFF2-40B4-BE49-F238E27FC236}">
                <a16:creationId xmlns:a16="http://schemas.microsoft.com/office/drawing/2014/main" id="{5EEA3D54-CB74-A1FB-AB64-05303E8C0344}"/>
              </a:ext>
            </a:extLst>
          </p:cNvPr>
          <p:cNvSpPr txBox="1"/>
          <p:nvPr/>
        </p:nvSpPr>
        <p:spPr>
          <a:xfrm>
            <a:off x="457200" y="1182231"/>
            <a:ext cx="8442664" cy="707886"/>
          </a:xfrm>
          <a:prstGeom prst="rect">
            <a:avLst/>
          </a:prstGeom>
          <a:noFill/>
        </p:spPr>
        <p:txBody>
          <a:bodyPr wrap="square" rtlCol="0">
            <a:spAutoFit/>
          </a:bodyPr>
          <a:lstStyle/>
          <a:p>
            <a:r>
              <a:rPr lang="en-US" sz="2000" dirty="0"/>
              <a:t>During 2023 inspections, there has been a large uptick in finding glass waste containing chemicals</a:t>
            </a:r>
          </a:p>
        </p:txBody>
      </p:sp>
    </p:spTree>
    <p:extLst>
      <p:ext uri="{BB962C8B-B14F-4D97-AF65-F5344CB8AC3E}">
        <p14:creationId xmlns:p14="http://schemas.microsoft.com/office/powerpoint/2010/main" val="19376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755896-55C0-0523-EB30-4B20294E8012}"/>
              </a:ext>
            </a:extLst>
          </p:cNvPr>
          <p:cNvSpPr txBox="1">
            <a:spLocks noChangeArrowheads="1"/>
          </p:cNvSpPr>
          <p:nvPr/>
        </p:nvSpPr>
        <p:spPr>
          <a:xfrm>
            <a:off x="0" y="144132"/>
            <a:ext cx="9144000" cy="914400"/>
          </a:xfrm>
          <a:prstGeom prst="rect">
            <a:avLst/>
          </a:prstGeom>
        </p:spPr>
        <p:txBody>
          <a:bodyPr/>
          <a:lst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srgbClr val="000000"/>
                </a:solidFill>
                <a:effectLst/>
                <a:uLnTx/>
                <a:uFillTx/>
                <a:latin typeface="Helvetica Neue"/>
                <a:ea typeface="ＭＳ Ｐゴシック" charset="0"/>
              </a:rPr>
              <a:t>Personal Protective Equipment</a:t>
            </a:r>
            <a:endParaRPr kumimoji="0" lang="en-US" altLang="en-US" sz="3300" b="0" i="0" u="none" strike="noStrike" kern="1200" cap="none" spc="0" normalizeH="0" baseline="0" noProof="0" dirty="0">
              <a:ln>
                <a:noFill/>
              </a:ln>
              <a:solidFill>
                <a:srgbClr val="000000"/>
              </a:solidFill>
              <a:effectLst/>
              <a:uLnTx/>
              <a:uFillTx/>
              <a:latin typeface="Helvetica Neue"/>
              <a:ea typeface="ＭＳ Ｐゴシック" charset="0"/>
            </a:endParaRPr>
          </a:p>
        </p:txBody>
      </p:sp>
      <p:grpSp>
        <p:nvGrpSpPr>
          <p:cNvPr id="7" name="Group 6">
            <a:extLst>
              <a:ext uri="{FF2B5EF4-FFF2-40B4-BE49-F238E27FC236}">
                <a16:creationId xmlns:a16="http://schemas.microsoft.com/office/drawing/2014/main" id="{96D7631F-70B5-B574-BE21-E757FD4E0817}"/>
              </a:ext>
            </a:extLst>
          </p:cNvPr>
          <p:cNvGrpSpPr/>
          <p:nvPr/>
        </p:nvGrpSpPr>
        <p:grpSpPr>
          <a:xfrm>
            <a:off x="382772" y="601332"/>
            <a:ext cx="4774018" cy="5949660"/>
            <a:chOff x="1924493" y="764208"/>
            <a:chExt cx="4774018" cy="5949660"/>
          </a:xfrm>
        </p:grpSpPr>
        <p:pic>
          <p:nvPicPr>
            <p:cNvPr id="2" name="Picture 1">
              <a:extLst>
                <a:ext uri="{FF2B5EF4-FFF2-40B4-BE49-F238E27FC236}">
                  <a16:creationId xmlns:a16="http://schemas.microsoft.com/office/drawing/2014/main" id="{1CD309BD-B5DB-817B-495B-F07E849918A1}"/>
                </a:ext>
              </a:extLst>
            </p:cNvPr>
            <p:cNvPicPr>
              <a:picLocks noChangeAspect="1"/>
            </p:cNvPicPr>
            <p:nvPr/>
          </p:nvPicPr>
          <p:blipFill>
            <a:blip r:embed="rId3"/>
            <a:stretch>
              <a:fillRect/>
            </a:stretch>
          </p:blipFill>
          <p:spPr>
            <a:xfrm>
              <a:off x="1924493" y="764208"/>
              <a:ext cx="4774018" cy="5949660"/>
            </a:xfrm>
            <a:prstGeom prst="rect">
              <a:avLst/>
            </a:prstGeom>
          </p:spPr>
        </p:pic>
        <p:sp>
          <p:nvSpPr>
            <p:cNvPr id="6" name="Rectangle 5">
              <a:extLst>
                <a:ext uri="{FF2B5EF4-FFF2-40B4-BE49-F238E27FC236}">
                  <a16:creationId xmlns:a16="http://schemas.microsoft.com/office/drawing/2014/main" id="{1492ABAB-70C8-3788-9BE8-814A599E3CAE}"/>
                </a:ext>
              </a:extLst>
            </p:cNvPr>
            <p:cNvSpPr/>
            <p:nvPr/>
          </p:nvSpPr>
          <p:spPr>
            <a:xfrm>
              <a:off x="2636874" y="764208"/>
              <a:ext cx="3296093" cy="3734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 name="TextBox 3">
            <a:extLst>
              <a:ext uri="{FF2B5EF4-FFF2-40B4-BE49-F238E27FC236}">
                <a16:creationId xmlns:a16="http://schemas.microsoft.com/office/drawing/2014/main" id="{5678E792-F366-A55A-02E5-C65F9A707A8B}"/>
              </a:ext>
            </a:extLst>
          </p:cNvPr>
          <p:cNvSpPr txBox="1"/>
          <p:nvPr/>
        </p:nvSpPr>
        <p:spPr>
          <a:xfrm>
            <a:off x="5156790" y="1165064"/>
            <a:ext cx="3978617" cy="3785652"/>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000000"/>
                </a:solidFill>
                <a:effectLst/>
                <a:uLnTx/>
                <a:uFillTx/>
                <a:latin typeface="Helvetica Neue"/>
                <a:ea typeface="+mn-ea"/>
                <a:cs typeface="+mn-cs"/>
              </a:rPr>
              <a:t>Inspect all PPE before use</a:t>
            </a:r>
          </a:p>
          <a:p>
            <a:pPr marL="800100" lvl="1" indent="-342900">
              <a:buFont typeface="Arial" panose="020B0604020202020204" pitchFamily="34" charset="0"/>
              <a:buChar char="•"/>
            </a:pPr>
            <a:r>
              <a:rPr lang="en-US" sz="2000" dirty="0">
                <a:solidFill>
                  <a:srgbClr val="000000"/>
                </a:solidFill>
                <a:latin typeface="Helvetica Neue"/>
              </a:rPr>
              <a:t>Have been findings lab coats in use with heavy contamination and/or holes </a:t>
            </a:r>
          </a:p>
          <a:p>
            <a:pPr marL="800100" lvl="1" indent="-342900">
              <a:buFont typeface="Arial" panose="020B0604020202020204" pitchFamily="34" charset="0"/>
              <a:buChar char="•"/>
            </a:pPr>
            <a:r>
              <a:rPr lang="en-US" sz="2000" dirty="0">
                <a:solidFill>
                  <a:srgbClr val="000000"/>
                </a:solidFill>
                <a:latin typeface="Helvetica Neue"/>
                <a:cs typeface="Arial" panose="020B0604020202020204" pitchFamily="34" charset="0"/>
              </a:rPr>
              <a:t>Laundry Service available  through Division</a:t>
            </a:r>
          </a:p>
          <a:p>
            <a:pPr marL="800100" lvl="1" indent="-342900">
              <a:buFont typeface="Arial" panose="020B0604020202020204" pitchFamily="34" charset="0"/>
              <a:buChar char="•"/>
            </a:pPr>
            <a:r>
              <a:rPr lang="en-US" sz="2000" dirty="0">
                <a:solidFill>
                  <a:srgbClr val="000000"/>
                </a:solidFill>
                <a:latin typeface="Helvetica Neue"/>
                <a:cs typeface="Arial" panose="020B0604020202020204" pitchFamily="34" charset="0"/>
              </a:rPr>
              <a:t>Lab coats obtained through the Division</a:t>
            </a:r>
            <a:endParaRPr lang="en-US" sz="2000" dirty="0">
              <a:solidFill>
                <a:srgbClr val="000000"/>
              </a:solidFill>
              <a:latin typeface="Helvetica Neue"/>
            </a:endParaRPr>
          </a:p>
          <a:p>
            <a:pPr marL="800100" lvl="1" indent="-34290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Helvetica Neue"/>
                <a:ea typeface="+mn-ea"/>
                <a:cs typeface="Arial" panose="020B0604020202020204" pitchFamily="34" charset="0"/>
              </a:rPr>
              <a:t>Eye protection required at all times in the lab: free from Division</a:t>
            </a:r>
          </a:p>
        </p:txBody>
      </p:sp>
    </p:spTree>
    <p:extLst>
      <p:ext uri="{BB962C8B-B14F-4D97-AF65-F5344CB8AC3E}">
        <p14:creationId xmlns:p14="http://schemas.microsoft.com/office/powerpoint/2010/main" val="26586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2AD37C-BCA0-348E-61AE-37BC45D02AB1}"/>
              </a:ext>
            </a:extLst>
          </p:cNvPr>
          <p:cNvSpPr txBox="1"/>
          <p:nvPr/>
        </p:nvSpPr>
        <p:spPr>
          <a:xfrm>
            <a:off x="594806" y="1163765"/>
            <a:ext cx="7403976" cy="2308324"/>
          </a:xfrm>
          <a:prstGeom prst="rect">
            <a:avLst/>
          </a:prstGeom>
          <a:noFill/>
        </p:spPr>
        <p:txBody>
          <a:bodyPr wrap="square">
            <a:spAutoFit/>
          </a:bodyPr>
          <a:lstStyle/>
          <a:p>
            <a:pPr marL="0" indent="0">
              <a:buNone/>
            </a:pPr>
            <a:r>
              <a:rPr lang="en-US" sz="1800" dirty="0"/>
              <a:t>Chemical refrigerator/freezer issues have increased this year: </a:t>
            </a:r>
          </a:p>
          <a:p>
            <a:pPr marL="514350" indent="-514350">
              <a:buAutoNum type="arabicParenR"/>
            </a:pPr>
            <a:r>
              <a:rPr lang="en-US" sz="1800" dirty="0"/>
              <a:t>Overcrowding and stacking of chemicals</a:t>
            </a:r>
          </a:p>
          <a:p>
            <a:pPr marL="514350" indent="-514350">
              <a:buAutoNum type="arabicParenR"/>
            </a:pPr>
            <a:endParaRPr lang="en-US" dirty="0"/>
          </a:p>
          <a:p>
            <a:pPr marL="514350" indent="-514350">
              <a:buAutoNum type="arabicParenR"/>
            </a:pPr>
            <a:r>
              <a:rPr lang="en-US" sz="1800" dirty="0"/>
              <a:t>Ice/frost issues (bottles encased in ice) </a:t>
            </a:r>
            <a:endParaRPr lang="en-US" dirty="0"/>
          </a:p>
          <a:p>
            <a:pPr marL="514350" indent="-514350">
              <a:buAutoNum type="arabicParenR"/>
            </a:pPr>
            <a:endParaRPr lang="en-US" sz="1800" dirty="0"/>
          </a:p>
          <a:p>
            <a:pPr marL="514350" indent="-514350">
              <a:buAutoNum type="arabicParenR"/>
            </a:pPr>
            <a:r>
              <a:rPr lang="en-US" sz="1800" dirty="0"/>
              <a:t>Strong odors: keep highly odorous and inhalation chemical bottles sealed, use parafilm, and consider using sealable secondary containers (only open in fume hood)  </a:t>
            </a:r>
          </a:p>
        </p:txBody>
      </p:sp>
      <p:sp>
        <p:nvSpPr>
          <p:cNvPr id="4" name="TextBox 3">
            <a:extLst>
              <a:ext uri="{FF2B5EF4-FFF2-40B4-BE49-F238E27FC236}">
                <a16:creationId xmlns:a16="http://schemas.microsoft.com/office/drawing/2014/main" id="{FFFAD2C5-959C-0CBB-E500-8AA800C64EAC}"/>
              </a:ext>
            </a:extLst>
          </p:cNvPr>
          <p:cNvSpPr txBox="1"/>
          <p:nvPr/>
        </p:nvSpPr>
        <p:spPr>
          <a:xfrm>
            <a:off x="594806" y="310719"/>
            <a:ext cx="6263253" cy="523220"/>
          </a:xfrm>
          <a:prstGeom prst="rect">
            <a:avLst/>
          </a:prstGeom>
          <a:noFill/>
        </p:spPr>
        <p:txBody>
          <a:bodyPr wrap="none" rtlCol="0">
            <a:spAutoFit/>
          </a:bodyPr>
          <a:lstStyle/>
          <a:p>
            <a:r>
              <a:rPr lang="en-US" sz="2800" dirty="0"/>
              <a:t>Chemical Refrigerator/Freezer Issues </a:t>
            </a:r>
          </a:p>
        </p:txBody>
      </p:sp>
      <p:pic>
        <p:nvPicPr>
          <p:cNvPr id="5" name="Picture 4" descr="A fridge full of food&#10;&#10;Description automatically generated">
            <a:extLst>
              <a:ext uri="{FF2B5EF4-FFF2-40B4-BE49-F238E27FC236}">
                <a16:creationId xmlns:a16="http://schemas.microsoft.com/office/drawing/2014/main" id="{07FC06F4-F78F-7205-04EB-68A3BD23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28354" y="4003908"/>
            <a:ext cx="3050220" cy="2287665"/>
          </a:xfrm>
          <a:prstGeom prst="rect">
            <a:avLst/>
          </a:prstGeom>
        </p:spPr>
      </p:pic>
      <p:pic>
        <p:nvPicPr>
          <p:cNvPr id="6" name="Picture 5" descr="A drawer full of blue bins&#10;&#10;Description automatically generated">
            <a:extLst>
              <a:ext uri="{FF2B5EF4-FFF2-40B4-BE49-F238E27FC236}">
                <a16:creationId xmlns:a16="http://schemas.microsoft.com/office/drawing/2014/main" id="{E01E54D3-E464-D178-CC2F-0A6A96A16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01100" y="4003907"/>
            <a:ext cx="3050221" cy="2287666"/>
          </a:xfrm>
          <a:prstGeom prst="rect">
            <a:avLst/>
          </a:prstGeom>
        </p:spPr>
      </p:pic>
    </p:spTree>
    <p:extLst>
      <p:ext uri="{BB962C8B-B14F-4D97-AF65-F5344CB8AC3E}">
        <p14:creationId xmlns:p14="http://schemas.microsoft.com/office/powerpoint/2010/main" val="7620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99" y="339000"/>
            <a:ext cx="7886700" cy="749571"/>
          </a:xfrm>
        </p:spPr>
        <p:txBody>
          <a:bodyPr>
            <a:normAutofit/>
          </a:bodyPr>
          <a:lstStyle/>
          <a:p>
            <a:r>
              <a:rPr lang="en-US" dirty="0"/>
              <a:t>Onboarding New Researchers</a:t>
            </a:r>
          </a:p>
        </p:txBody>
      </p:sp>
      <p:sp>
        <p:nvSpPr>
          <p:cNvPr id="3" name="Content Placeholder 2"/>
          <p:cNvSpPr>
            <a:spLocks noGrp="1"/>
          </p:cNvSpPr>
          <p:nvPr>
            <p:ph idx="1"/>
          </p:nvPr>
        </p:nvSpPr>
        <p:spPr>
          <a:xfrm>
            <a:off x="506730" y="1384662"/>
            <a:ext cx="7886700" cy="4351338"/>
          </a:xfrm>
        </p:spPr>
        <p:txBody>
          <a:bodyPr>
            <a:normAutofit/>
          </a:bodyPr>
          <a:lstStyle/>
          <a:p>
            <a:r>
              <a:rPr lang="en-US" sz="2400" b="1" dirty="0"/>
              <a:t>Hazard Assessment</a:t>
            </a:r>
            <a:r>
              <a:rPr lang="en-US" sz="2400" dirty="0"/>
              <a:t>-determines SOPs, review work with new researchers to ensure hazards of project are covered</a:t>
            </a:r>
          </a:p>
          <a:p>
            <a:r>
              <a:rPr lang="en-US" sz="2400" b="1" dirty="0"/>
              <a:t>Lab SOPs </a:t>
            </a:r>
            <a:r>
              <a:rPr lang="en-US" sz="2400" dirty="0"/>
              <a:t>– used as a tool to train and onboard new researchers; sets standards in the lab</a:t>
            </a:r>
            <a:endParaRPr lang="en-US" sz="2400" b="1" dirty="0"/>
          </a:p>
          <a:p>
            <a:r>
              <a:rPr lang="en-US" sz="2400" b="1" dirty="0"/>
              <a:t>Documentation of in-lab training </a:t>
            </a:r>
            <a:r>
              <a:rPr lang="en-US" sz="2400" dirty="0"/>
              <a:t>-</a:t>
            </a:r>
            <a:r>
              <a:rPr lang="en-US" sz="2400" b="1" dirty="0"/>
              <a:t> </a:t>
            </a:r>
            <a:r>
              <a:rPr lang="en-US" sz="2400" dirty="0"/>
              <a:t>can be Workplace Specific Training form </a:t>
            </a:r>
            <a:r>
              <a:rPr lang="en-US" sz="2400" b="1" i="1" dirty="0"/>
              <a:t>or</a:t>
            </a:r>
            <a:r>
              <a:rPr lang="en-US" sz="2400" dirty="0"/>
              <a:t> equivalent</a:t>
            </a:r>
          </a:p>
          <a:p>
            <a:r>
              <a:rPr lang="en-US" sz="2400" b="1" dirty="0"/>
              <a:t>Ensure EH&amp;S trainings are completed</a:t>
            </a:r>
            <a:r>
              <a:rPr lang="en-US" sz="2400" dirty="0"/>
              <a:t>: Most in CCE need at least Lab Safety Orientation and Hazardous Waste online training</a:t>
            </a:r>
          </a:p>
        </p:txBody>
      </p:sp>
    </p:spTree>
    <p:extLst>
      <p:ext uri="{BB962C8B-B14F-4D97-AF65-F5344CB8AC3E}">
        <p14:creationId xmlns:p14="http://schemas.microsoft.com/office/powerpoint/2010/main" val="24669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8438" y="754082"/>
            <a:ext cx="7680961" cy="5948412"/>
            <a:chOff x="683393" y="1010652"/>
            <a:chExt cx="7055318" cy="5447899"/>
          </a:xfrm>
        </p:grpSpPr>
        <p:pic>
          <p:nvPicPr>
            <p:cNvPr id="5" name="Picture 4"/>
            <p:cNvPicPr>
              <a:picLocks noChangeAspect="1"/>
            </p:cNvPicPr>
            <p:nvPr/>
          </p:nvPicPr>
          <p:blipFill rotWithShape="1">
            <a:blip r:embed="rId3"/>
            <a:srcRect l="4281" t="1369" r="3421" b="1704"/>
            <a:stretch/>
          </p:blipFill>
          <p:spPr>
            <a:xfrm>
              <a:off x="683393" y="1010652"/>
              <a:ext cx="7055318" cy="5447899"/>
            </a:xfrm>
            <a:prstGeom prst="rect">
              <a:avLst/>
            </a:prstGeom>
          </p:spPr>
        </p:pic>
        <p:sp>
          <p:nvSpPr>
            <p:cNvPr id="6" name="Rectangle 5"/>
            <p:cNvSpPr/>
            <p:nvPr/>
          </p:nvSpPr>
          <p:spPr>
            <a:xfrm>
              <a:off x="779646" y="1106905"/>
              <a:ext cx="4042611" cy="19346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 name="Title 1"/>
          <p:cNvSpPr>
            <a:spLocks noGrp="1"/>
          </p:cNvSpPr>
          <p:nvPr>
            <p:ph type="title"/>
          </p:nvPr>
        </p:nvSpPr>
        <p:spPr>
          <a:xfrm>
            <a:off x="457200" y="112713"/>
            <a:ext cx="8229600" cy="1143000"/>
          </a:xfrm>
        </p:spPr>
        <p:txBody>
          <a:bodyPr/>
          <a:lstStyle/>
          <a:p>
            <a:r>
              <a:rPr lang="en-US" dirty="0"/>
              <a:t>Required Training from Safety Office</a:t>
            </a:r>
          </a:p>
        </p:txBody>
      </p:sp>
      <p:sp>
        <p:nvSpPr>
          <p:cNvPr id="9" name="Content Placeholder 2"/>
          <p:cNvSpPr>
            <a:spLocks noGrp="1"/>
          </p:cNvSpPr>
          <p:nvPr>
            <p:ph sz="half" idx="4294967295"/>
          </p:nvPr>
        </p:nvSpPr>
        <p:spPr>
          <a:xfrm>
            <a:off x="108153" y="929609"/>
            <a:ext cx="4916129" cy="1716087"/>
          </a:xfrm>
          <a:prstGeom prst="rect">
            <a:avLst/>
          </a:prstGeom>
        </p:spPr>
        <p:txBody>
          <a:bodyPr/>
          <a:lstStyle/>
          <a:p>
            <a:r>
              <a:rPr lang="en-US" dirty="0">
                <a:latin typeface="Helvetica Neue"/>
              </a:rPr>
              <a:t>Find Training Matrix on Safety Office Website </a:t>
            </a:r>
            <a:r>
              <a:rPr lang="en-US" dirty="0">
                <a:latin typeface="Helvetica Neue"/>
                <a:sym typeface="Wingdings" panose="05000000000000000000" pitchFamily="2" charset="2"/>
              </a:rPr>
              <a:t></a:t>
            </a:r>
            <a:r>
              <a:rPr lang="en-US" dirty="0">
                <a:latin typeface="Helvetica Neue"/>
              </a:rPr>
              <a:t> Training tab</a:t>
            </a:r>
          </a:p>
          <a:p>
            <a:r>
              <a:rPr lang="en-US" dirty="0">
                <a:latin typeface="Helvetica Neue"/>
              </a:rPr>
              <a:t>Safety Office offers additional trainings on compressed gases, liquid nitrogen, etc. </a:t>
            </a:r>
          </a:p>
        </p:txBody>
      </p:sp>
    </p:spTree>
    <p:extLst>
      <p:ext uri="{BB962C8B-B14F-4D97-AF65-F5344CB8AC3E}">
        <p14:creationId xmlns:p14="http://schemas.microsoft.com/office/powerpoint/2010/main" val="53012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Required Training from Your Lab</a:t>
            </a:r>
          </a:p>
        </p:txBody>
      </p:sp>
      <p:sp>
        <p:nvSpPr>
          <p:cNvPr id="3" name="Content Placeholder 2">
            <a:extLst>
              <a:ext uri="{FF2B5EF4-FFF2-40B4-BE49-F238E27FC236}">
                <a16:creationId xmlns:a16="http://schemas.microsoft.com/office/drawing/2014/main" id="{F11E3ECA-C2CD-4ACB-A44A-C52A09AA17D9}"/>
              </a:ext>
            </a:extLst>
          </p:cNvPr>
          <p:cNvSpPr>
            <a:spLocks noGrp="1"/>
          </p:cNvSpPr>
          <p:nvPr>
            <p:ph sz="half" idx="1"/>
          </p:nvPr>
        </p:nvSpPr>
        <p:spPr>
          <a:xfrm>
            <a:off x="257053" y="1166018"/>
            <a:ext cx="4038600" cy="4525963"/>
          </a:xfrm>
        </p:spPr>
        <p:txBody>
          <a:bodyPr/>
          <a:lstStyle/>
          <a:p>
            <a:pPr marL="285750" indent="-285750">
              <a:spcBef>
                <a:spcPts val="1200"/>
              </a:spcBef>
              <a:buFont typeface="Arial" panose="020B0604020202020204" pitchFamily="34" charset="0"/>
              <a:buChar char="•"/>
            </a:pPr>
            <a:r>
              <a:rPr lang="en-US" sz="2000" dirty="0"/>
              <a:t>Lab does NOT have to use this form, can be documented in anyway the lab prefers, just capture same information</a:t>
            </a:r>
          </a:p>
          <a:p>
            <a:pPr marL="285750" indent="-285750">
              <a:spcBef>
                <a:spcPts val="1200"/>
              </a:spcBef>
              <a:buFont typeface="Arial" panose="020B0604020202020204" pitchFamily="34" charset="0"/>
              <a:buChar char="•"/>
            </a:pPr>
            <a:r>
              <a:rPr lang="en-US" sz="2000" dirty="0"/>
              <a:t>Covers location-specific emergency procedures</a:t>
            </a:r>
          </a:p>
          <a:p>
            <a:pPr marL="285750" indent="-285750">
              <a:spcBef>
                <a:spcPts val="1200"/>
              </a:spcBef>
              <a:buFont typeface="Arial" panose="020B0604020202020204" pitchFamily="34" charset="0"/>
              <a:buChar char="•"/>
            </a:pPr>
            <a:r>
              <a:rPr lang="en-US" sz="2000" dirty="0"/>
              <a:t>Backside can be used to document lab-specific training</a:t>
            </a:r>
          </a:p>
          <a:p>
            <a:pPr marL="285750" indent="-285750">
              <a:spcBef>
                <a:spcPts val="1200"/>
              </a:spcBef>
              <a:buFont typeface="Arial" panose="020B0604020202020204" pitchFamily="34" charset="0"/>
              <a:buChar char="•"/>
            </a:pPr>
            <a:r>
              <a:rPr lang="en-US" sz="2000" dirty="0"/>
              <a:t>Form available on Safety website</a:t>
            </a:r>
          </a:p>
          <a:p>
            <a:pPr marL="0" indent="0">
              <a:spcBef>
                <a:spcPts val="1200"/>
              </a:spcBef>
              <a:buNone/>
            </a:pPr>
            <a:endParaRPr lang="en-US" sz="2000" dirty="0"/>
          </a:p>
          <a:p>
            <a:pPr marL="0" indent="0">
              <a:spcBef>
                <a:spcPts val="1200"/>
              </a:spcBef>
              <a:buNone/>
            </a:pPr>
            <a:r>
              <a:rPr lang="en-US" sz="2400" b="1" dirty="0"/>
              <a:t>CCE also has their own check-in form</a:t>
            </a:r>
          </a:p>
        </p:txBody>
      </p:sp>
      <p:pic>
        <p:nvPicPr>
          <p:cNvPr id="6" name="Picture 5"/>
          <p:cNvPicPr>
            <a:picLocks noChangeAspect="1"/>
          </p:cNvPicPr>
          <p:nvPr/>
        </p:nvPicPr>
        <p:blipFill>
          <a:blip r:embed="rId3"/>
          <a:stretch>
            <a:fillRect/>
          </a:stretch>
        </p:blipFill>
        <p:spPr>
          <a:xfrm>
            <a:off x="4126971" y="891244"/>
            <a:ext cx="4117427" cy="5560162"/>
          </a:xfrm>
          <a:prstGeom prst="rect">
            <a:avLst/>
          </a:prstGeom>
        </p:spPr>
      </p:pic>
    </p:spTree>
    <p:extLst>
      <p:ext uri="{BB962C8B-B14F-4D97-AF65-F5344CB8AC3E}">
        <p14:creationId xmlns:p14="http://schemas.microsoft.com/office/powerpoint/2010/main" val="349904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92C2-19EC-2668-1F74-19ED0F448D0D}"/>
              </a:ext>
            </a:extLst>
          </p:cNvPr>
          <p:cNvSpPr>
            <a:spLocks noGrp="1"/>
          </p:cNvSpPr>
          <p:nvPr>
            <p:ph type="title"/>
          </p:nvPr>
        </p:nvSpPr>
        <p:spPr/>
        <p:txBody>
          <a:bodyPr/>
          <a:lstStyle/>
          <a:p>
            <a:r>
              <a:rPr lang="en-US" dirty="0"/>
              <a:t>Lab Safety and Leadership Workshop</a:t>
            </a:r>
          </a:p>
        </p:txBody>
      </p:sp>
      <p:sp>
        <p:nvSpPr>
          <p:cNvPr id="3" name="TextBox 2">
            <a:extLst>
              <a:ext uri="{FF2B5EF4-FFF2-40B4-BE49-F238E27FC236}">
                <a16:creationId xmlns:a16="http://schemas.microsoft.com/office/drawing/2014/main" id="{3AAB01B0-7CA7-71BA-3245-3B0FA8476A77}"/>
              </a:ext>
            </a:extLst>
          </p:cNvPr>
          <p:cNvSpPr txBox="1"/>
          <p:nvPr/>
        </p:nvSpPr>
        <p:spPr>
          <a:xfrm>
            <a:off x="203207" y="1233996"/>
            <a:ext cx="8737585" cy="1015663"/>
          </a:xfrm>
          <a:prstGeom prst="rect">
            <a:avLst/>
          </a:prstGeom>
          <a:noFill/>
        </p:spPr>
        <p:txBody>
          <a:bodyPr wrap="none" rtlCol="0">
            <a:spAutoFit/>
          </a:bodyPr>
          <a:lstStyle/>
          <a:p>
            <a:pPr marL="285750" indent="-285750">
              <a:buFont typeface="Arial" panose="020B0604020202020204" pitchFamily="34" charset="0"/>
              <a:buChar char="•"/>
            </a:pPr>
            <a:r>
              <a:rPr lang="de-DE" sz="2000" dirty="0">
                <a:solidFill>
                  <a:srgbClr val="262626"/>
                </a:solidFill>
                <a:effectLst/>
                <a:latin typeface="Segoe UI" panose="020B0502040204020203" pitchFamily="34" charset="0"/>
              </a:rPr>
              <a:t>Sabine Brinkmann-Chen: Lab Manager/Safety Coordinaotr for Arnold Lab</a:t>
            </a:r>
          </a:p>
          <a:p>
            <a:r>
              <a:rPr lang="de-DE" sz="2000" dirty="0">
                <a:solidFill>
                  <a:srgbClr val="262626"/>
                </a:solidFill>
                <a:effectLst/>
                <a:latin typeface="Segoe UI" panose="020B0502040204020203" pitchFamily="34" charset="0"/>
              </a:rPr>
              <a:t> </a:t>
            </a:r>
          </a:p>
          <a:p>
            <a:pPr marL="285750" indent="-285750">
              <a:buFont typeface="Arial" panose="020B0604020202020204" pitchFamily="34" charset="0"/>
              <a:buChar char="•"/>
            </a:pPr>
            <a:r>
              <a:rPr lang="de-DE" sz="2000" dirty="0">
                <a:solidFill>
                  <a:srgbClr val="262626"/>
                </a:solidFill>
                <a:effectLst/>
                <a:latin typeface="Segoe UI" panose="020B0502040204020203" pitchFamily="34" charset="0"/>
              </a:rPr>
              <a:t>sabine@cheme.caltech.edu</a:t>
            </a:r>
            <a:r>
              <a:rPr lang="en-US" sz="2000" dirty="0"/>
              <a:t> </a:t>
            </a:r>
            <a:endParaRPr lang="en-US" dirty="0"/>
          </a:p>
        </p:txBody>
      </p:sp>
    </p:spTree>
    <p:extLst>
      <p:ext uri="{BB962C8B-B14F-4D97-AF65-F5344CB8AC3E}">
        <p14:creationId xmlns:p14="http://schemas.microsoft.com/office/powerpoint/2010/main" val="4019516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altech-01">
  <a:themeElements>
    <a:clrScheme name="Custom 1">
      <a:dk1>
        <a:srgbClr val="000000"/>
      </a:dk1>
      <a:lt1>
        <a:srgbClr val="FFFFFF"/>
      </a:lt1>
      <a:dk2>
        <a:srgbClr val="76777B"/>
      </a:dk2>
      <a:lt2>
        <a:srgbClr val="EEECE1"/>
      </a:lt2>
      <a:accent1>
        <a:srgbClr val="FF6E1E"/>
      </a:accent1>
      <a:accent2>
        <a:srgbClr val="003B4C"/>
      </a:accent2>
      <a:accent3>
        <a:srgbClr val="644B78"/>
      </a:accent3>
      <a:accent4>
        <a:srgbClr val="7B303E"/>
      </a:accent4>
      <a:accent5>
        <a:srgbClr val="005850"/>
      </a:accent5>
      <a:accent6>
        <a:srgbClr val="F0BE00"/>
      </a:accent6>
      <a:hlink>
        <a:srgbClr val="1E988A"/>
      </a:hlink>
      <a:folHlink>
        <a:srgbClr val="73A9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tech-01" id="{B9F9F604-20E1-464E-8C53-1B6557971938}" vid="{089893A4-0B86-4226-92E7-94D54272855B}"/>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altech-01">
  <a:themeElements>
    <a:clrScheme name="Custom 1">
      <a:dk1>
        <a:srgbClr val="000000"/>
      </a:dk1>
      <a:lt1>
        <a:srgbClr val="FFFFFF"/>
      </a:lt1>
      <a:dk2>
        <a:srgbClr val="76777B"/>
      </a:dk2>
      <a:lt2>
        <a:srgbClr val="EEECE1"/>
      </a:lt2>
      <a:accent1>
        <a:srgbClr val="FF6E1E"/>
      </a:accent1>
      <a:accent2>
        <a:srgbClr val="003B4C"/>
      </a:accent2>
      <a:accent3>
        <a:srgbClr val="644B78"/>
      </a:accent3>
      <a:accent4>
        <a:srgbClr val="7B303E"/>
      </a:accent4>
      <a:accent5>
        <a:srgbClr val="005850"/>
      </a:accent5>
      <a:accent6>
        <a:srgbClr val="F0BE00"/>
      </a:accent6>
      <a:hlink>
        <a:srgbClr val="1E988A"/>
      </a:hlink>
      <a:folHlink>
        <a:srgbClr val="73A9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tech-01" id="{B9F9F604-20E1-464E-8C53-1B6557971938}" vid="{089893A4-0B86-4226-92E7-94D54272855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1098</TotalTime>
  <Words>2571</Words>
  <Application>Microsoft Office PowerPoint</Application>
  <PresentationFormat>On-screen Show (4:3)</PresentationFormat>
  <Paragraphs>217</Paragraphs>
  <Slides>23</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Helvetica Neue</vt:lpstr>
      <vt:lpstr>Segoe UI</vt:lpstr>
      <vt:lpstr>Wingdings</vt:lpstr>
      <vt:lpstr>Office Theme</vt:lpstr>
      <vt:lpstr>Caltech-01</vt:lpstr>
      <vt:lpstr>1_Office Theme</vt:lpstr>
      <vt:lpstr>1_Caltech-01</vt:lpstr>
      <vt:lpstr>Safety Updates and Incident Summary </vt:lpstr>
      <vt:lpstr>General Updates</vt:lpstr>
      <vt:lpstr>Glass Waste</vt:lpstr>
      <vt:lpstr>PowerPoint Presentation</vt:lpstr>
      <vt:lpstr>PowerPoint Presentation</vt:lpstr>
      <vt:lpstr>Onboarding New Researchers</vt:lpstr>
      <vt:lpstr>Required Training from Safety Office</vt:lpstr>
      <vt:lpstr>Required Training from Your Lab</vt:lpstr>
      <vt:lpstr>Lab Safety and Leadership Workshop</vt:lpstr>
      <vt:lpstr>Sharps injury/exposure prevention plan:</vt:lpstr>
      <vt:lpstr>PowerPoint Presentation</vt:lpstr>
      <vt:lpstr>Spills</vt:lpstr>
      <vt:lpstr>Spills</vt:lpstr>
      <vt:lpstr>Chemical Exposures</vt:lpstr>
      <vt:lpstr>Bio Exposure</vt:lpstr>
      <vt:lpstr>Reactivity Incidents</vt:lpstr>
      <vt:lpstr>Reactivity Incidents</vt:lpstr>
      <vt:lpstr>Laboratory Risk Assessment Tool</vt:lpstr>
      <vt:lpstr>Equipment Related</vt:lpstr>
      <vt:lpstr>Equipment Related</vt:lpstr>
      <vt:lpstr>Injuries</vt:lpstr>
      <vt:lpstr>Overall Lessons Learned</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Updates and Incident Summary</dc:title>
  <dc:creator>Siladke, Nathan A.</dc:creator>
  <cp:lastModifiedBy>Siladke, Nathan A.</cp:lastModifiedBy>
  <cp:revision>48</cp:revision>
  <dcterms:created xsi:type="dcterms:W3CDTF">2023-09-26T18:49:43Z</dcterms:created>
  <dcterms:modified xsi:type="dcterms:W3CDTF">2023-10-12T19:36:25Z</dcterms:modified>
</cp:coreProperties>
</file>