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4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9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6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6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4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1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6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1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7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4613-DA1C-4040-BF75-8F121E3B097C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4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9540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Incident Summary for CCE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Academic Year </a:t>
            </a:r>
            <a:r>
              <a:rPr lang="en-US" dirty="0" smtClean="0"/>
              <a:t>2018-current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6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333" y="140683"/>
            <a:ext cx="7886700" cy="915034"/>
          </a:xfrm>
        </p:spPr>
        <p:txBody>
          <a:bodyPr/>
          <a:lstStyle/>
          <a:p>
            <a:r>
              <a:rPr lang="en-US" b="1" dirty="0" smtClean="0"/>
              <a:t>Overview of Incidents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33" y="1690689"/>
            <a:ext cx="834909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95106"/>
              </p:ext>
            </p:extLst>
          </p:nvPr>
        </p:nvGraphicFramePr>
        <p:xfrm>
          <a:off x="1922748" y="1515841"/>
          <a:ext cx="5478264" cy="2690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732">
                  <a:extLst>
                    <a:ext uri="{9D8B030D-6E8A-4147-A177-3AD203B41FA5}">
                      <a16:colId xmlns:a16="http://schemas.microsoft.com/office/drawing/2014/main" val="4057692766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1565733225"/>
                    </a:ext>
                  </a:extLst>
                </a:gridCol>
                <a:gridCol w="1670859">
                  <a:extLst>
                    <a:ext uri="{9D8B030D-6E8A-4147-A177-3AD203B41FA5}">
                      <a16:colId xmlns:a16="http://schemas.microsoft.com/office/drawing/2014/main" val="1881839439"/>
                    </a:ext>
                  </a:extLst>
                </a:gridCol>
              </a:tblGrid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Incident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for</a:t>
                      </a:r>
                      <a:r>
                        <a:rPr lang="en-US" baseline="0" dirty="0" smtClean="0"/>
                        <a:t> Current Academic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for 2017 Academic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73515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Equipment related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926900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 Exposure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816748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 Spills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588526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Injuries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816643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 smtClean="0"/>
                        <a:t>Fires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57687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8385" y="4380859"/>
            <a:ext cx="4161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Academic Year: 9/2018 to current</a:t>
            </a:r>
          </a:p>
          <a:p>
            <a:r>
              <a:rPr lang="en-US" dirty="0" smtClean="0"/>
              <a:t>2017 Academic Year: 9/2017 to 9/30/2018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61" y="173934"/>
            <a:ext cx="7886700" cy="74046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Chemical Waste Spill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461" y="831273"/>
            <a:ext cx="7886700" cy="57191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smtClean="0"/>
              <a:t>Broken waste container: </a:t>
            </a:r>
            <a:r>
              <a:rPr lang="en-US" sz="2000" dirty="0" smtClean="0"/>
              <a:t>4L glass waste container broke in flammables cabinet for waste accumulation.   </a:t>
            </a:r>
          </a:p>
          <a:p>
            <a:pPr marL="0" indent="0" algn="just">
              <a:buNone/>
            </a:pPr>
            <a:r>
              <a:rPr lang="en-US" sz="2000" dirty="0" smtClean="0"/>
              <a:t>Waste was solvents (DCM, ethyl acetate, hexane, methanol) which were contained in the bottom tray of the flammables cabinet.  This secondary containment prevented spill from spreading.    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 smtClean="0"/>
              <a:t>Likely broke due to internal pressure from being overfilled with solvent </a:t>
            </a:r>
          </a:p>
          <a:p>
            <a:pPr marL="0" indent="0" algn="just">
              <a:buNone/>
            </a:pPr>
            <a:r>
              <a:rPr lang="en-US" sz="2000" dirty="0" smtClean="0"/>
              <a:t>This was a repeat incident for this lab</a:t>
            </a:r>
          </a:p>
          <a:p>
            <a:pPr marL="0" indent="0" algn="just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b="1" u="sng" dirty="0" smtClean="0"/>
              <a:t>Lessons Learned</a:t>
            </a:r>
            <a:endParaRPr lang="en-US" sz="2000" b="1" u="sng" dirty="0"/>
          </a:p>
          <a:p>
            <a:pPr marL="0" indent="0" algn="just">
              <a:buNone/>
            </a:pPr>
            <a:r>
              <a:rPr lang="en-US" sz="2000" dirty="0" smtClean="0"/>
              <a:t>	-</a:t>
            </a:r>
            <a:r>
              <a:rPr lang="en-US" sz="2000" dirty="0"/>
              <a:t>Lab response was </a:t>
            </a:r>
            <a:r>
              <a:rPr lang="en-US" sz="2000" dirty="0" smtClean="0"/>
              <a:t>excellent (sent email to group, posted signage 	on door, involved PI in communications)</a:t>
            </a:r>
          </a:p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en-US" sz="2000" dirty="0" smtClean="0"/>
              <a:t>-Only fill waste containers to 90 percent capacity</a:t>
            </a:r>
          </a:p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en-US" sz="2000" dirty="0" smtClean="0"/>
              <a:t>-Utilize secondary containment for liquid hazardous waste</a:t>
            </a:r>
          </a:p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en-US" sz="2000" dirty="0" smtClean="0"/>
              <a:t>-Confirm lab members are clear on lessons learned and any 	changes in processes that result from an incident.  Involve PI in 	the communication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3616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125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Incident Summary for CCE  </vt:lpstr>
      <vt:lpstr>Overview of Incidents</vt:lpstr>
      <vt:lpstr>Chemical Waste Spill</vt:lpstr>
    </vt:vector>
  </TitlesOfParts>
  <Company>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Siladke, Nathan A.</dc:creator>
  <cp:lastModifiedBy>Siladke, Nathan A.</cp:lastModifiedBy>
  <cp:revision>29</cp:revision>
  <dcterms:created xsi:type="dcterms:W3CDTF">2018-08-29T19:21:06Z</dcterms:created>
  <dcterms:modified xsi:type="dcterms:W3CDTF">2018-11-13T17:22:45Z</dcterms:modified>
</cp:coreProperties>
</file>