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2" r:id="rId3"/>
    <p:sldId id="260" r:id="rId4"/>
    <p:sldId id="263" r:id="rId5"/>
    <p:sldId id="264" r:id="rId6"/>
    <p:sldId id="265" r:id="rId7"/>
    <p:sldId id="26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47" autoAdjust="0"/>
  </p:normalViewPr>
  <p:slideViewPr>
    <p:cSldViewPr snapToGrid="0">
      <p:cViewPr varScale="1">
        <p:scale>
          <a:sx n="105" d="100"/>
          <a:sy n="105" d="100"/>
        </p:scale>
        <p:origin x="1776"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4655A2-6730-418B-AFF9-1C7B12E305EE}" type="datetimeFigureOut">
              <a:rPr lang="en-US" smtClean="0"/>
              <a:t>11/7/2019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EE22F7-12D3-4306-92EC-80DE4D3A3DA3}" type="slidenum">
              <a:rPr lang="en-US" smtClean="0"/>
              <a:t>‹#›</a:t>
            </a:fld>
            <a:endParaRPr lang="en-US"/>
          </a:p>
        </p:txBody>
      </p:sp>
    </p:spTree>
    <p:extLst>
      <p:ext uri="{BB962C8B-B14F-4D97-AF65-F5344CB8AC3E}">
        <p14:creationId xmlns:p14="http://schemas.microsoft.com/office/powerpoint/2010/main" val="3201576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Chemical exposures: none were over exposures, all</a:t>
            </a:r>
            <a:r>
              <a:rPr lang="en-US" baseline="0" dirty="0" smtClean="0"/>
              <a:t> were fairly minor.  None of the exposures resulted in medical need.</a:t>
            </a:r>
          </a:p>
          <a:p>
            <a:r>
              <a:rPr lang="en-US" baseline="0" dirty="0" smtClean="0"/>
              <a:t>Chemical Spills: Most of these are very minor, many in 2018 occurred due to waste related issues (overfilling, broken bottles)</a:t>
            </a:r>
          </a:p>
          <a:p>
            <a:r>
              <a:rPr lang="en-US" baseline="0" dirty="0" smtClean="0"/>
              <a:t>Injuries: Minor, several were just first aid type cuts</a:t>
            </a:r>
          </a:p>
          <a:p>
            <a:r>
              <a:rPr lang="en-US" baseline="0" dirty="0" smtClean="0"/>
              <a:t>Fire in 2018: Did not cause any significant damage, was extinguished quickly by trained researcher.</a:t>
            </a:r>
          </a:p>
          <a:p>
            <a:r>
              <a:rPr lang="en-US" baseline="0" dirty="0" smtClean="0"/>
              <a:t>Although 2018 has more total incidents, most were minor.  I caution the notion that incidents are increasing since minor incidents are now being reported, so the increase may just be due to an increase in reporting.  That’s good! </a:t>
            </a:r>
            <a:endParaRPr lang="en-US" dirty="0"/>
          </a:p>
        </p:txBody>
      </p:sp>
      <p:sp>
        <p:nvSpPr>
          <p:cNvPr id="4" name="Slide Number Placeholder 3"/>
          <p:cNvSpPr>
            <a:spLocks noGrp="1"/>
          </p:cNvSpPr>
          <p:nvPr>
            <p:ph type="sldNum" sz="quarter" idx="10"/>
          </p:nvPr>
        </p:nvSpPr>
        <p:spPr/>
        <p:txBody>
          <a:bodyPr/>
          <a:lstStyle/>
          <a:p>
            <a:fld id="{A0EE22F7-12D3-4306-92EC-80DE4D3A3DA3}" type="slidenum">
              <a:rPr lang="en-US" smtClean="0"/>
              <a:t>2</a:t>
            </a:fld>
            <a:endParaRPr lang="en-US"/>
          </a:p>
        </p:txBody>
      </p:sp>
    </p:spTree>
    <p:extLst>
      <p:ext uri="{BB962C8B-B14F-4D97-AF65-F5344CB8AC3E}">
        <p14:creationId xmlns:p14="http://schemas.microsoft.com/office/powerpoint/2010/main" val="3467304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Secondary is required for toxic and corrosive liquids, but should be used for all chemicals. </a:t>
            </a:r>
            <a:endParaRPr lang="en-US" dirty="0"/>
          </a:p>
        </p:txBody>
      </p:sp>
      <p:sp>
        <p:nvSpPr>
          <p:cNvPr id="4" name="Slide Number Placeholder 3"/>
          <p:cNvSpPr>
            <a:spLocks noGrp="1"/>
          </p:cNvSpPr>
          <p:nvPr>
            <p:ph type="sldNum" sz="quarter" idx="10"/>
          </p:nvPr>
        </p:nvSpPr>
        <p:spPr/>
        <p:txBody>
          <a:bodyPr/>
          <a:lstStyle/>
          <a:p>
            <a:fld id="{A0EE22F7-12D3-4306-92EC-80DE4D3A3DA3}" type="slidenum">
              <a:rPr lang="en-US" smtClean="0"/>
              <a:t>3</a:t>
            </a:fld>
            <a:endParaRPr lang="en-US"/>
          </a:p>
        </p:txBody>
      </p:sp>
    </p:spTree>
    <p:extLst>
      <p:ext uri="{BB962C8B-B14F-4D97-AF65-F5344CB8AC3E}">
        <p14:creationId xmlns:p14="http://schemas.microsoft.com/office/powerpoint/2010/main" val="1720314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961048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15375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3317590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3E4613-DA1C-4040-BF75-8F121E3B097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91680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33E4613-DA1C-4040-BF75-8F121E3B097C}"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34453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33E4613-DA1C-4040-BF75-8F121E3B097C}"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416346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33E4613-DA1C-4040-BF75-8F121E3B097C}"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208494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33E4613-DA1C-4040-BF75-8F121E3B097C}"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817817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3E4613-DA1C-4040-BF75-8F121E3B097C}"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48096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3E4613-DA1C-4040-BF75-8F121E3B097C}"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106861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33E4613-DA1C-4040-BF75-8F121E3B097C}"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A2F4CA-6B22-458E-A68F-C5237372B81C}" type="slidenum">
              <a:rPr lang="en-US" smtClean="0"/>
              <a:t>‹#›</a:t>
            </a:fld>
            <a:endParaRPr lang="en-US"/>
          </a:p>
        </p:txBody>
      </p:sp>
    </p:spTree>
    <p:extLst>
      <p:ext uri="{BB962C8B-B14F-4D97-AF65-F5344CB8AC3E}">
        <p14:creationId xmlns:p14="http://schemas.microsoft.com/office/powerpoint/2010/main" val="261297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3E4613-DA1C-4040-BF75-8F121E3B097C}" type="datetimeFigureOut">
              <a:rPr lang="en-US" smtClean="0"/>
              <a:t>11/7/2019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A2F4CA-6B22-458E-A68F-C5237372B81C}" type="slidenum">
              <a:rPr lang="en-US" smtClean="0"/>
              <a:t>‹#›</a:t>
            </a:fld>
            <a:endParaRPr lang="en-US"/>
          </a:p>
        </p:txBody>
      </p:sp>
    </p:spTree>
    <p:extLst>
      <p:ext uri="{BB962C8B-B14F-4D97-AF65-F5344CB8AC3E}">
        <p14:creationId xmlns:p14="http://schemas.microsoft.com/office/powerpoint/2010/main" val="1159842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795404"/>
          </a:xfrm>
        </p:spPr>
        <p:txBody>
          <a:bodyPr>
            <a:normAutofit fontScale="90000"/>
          </a:bodyPr>
          <a:lstStyle/>
          <a:p>
            <a:r>
              <a:rPr lang="en-US" b="1" dirty="0" smtClean="0"/>
              <a:t>Incident Summary for CCE </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CCE Safety Committee Meeting </a:t>
            </a:r>
          </a:p>
          <a:p>
            <a:r>
              <a:rPr lang="en-US" dirty="0" smtClean="0"/>
              <a:t>November 7, 2019</a:t>
            </a:r>
            <a:endParaRPr lang="en-US" dirty="0"/>
          </a:p>
        </p:txBody>
      </p:sp>
    </p:spTree>
    <p:extLst>
      <p:ext uri="{BB962C8B-B14F-4D97-AF65-F5344CB8AC3E}">
        <p14:creationId xmlns:p14="http://schemas.microsoft.com/office/powerpoint/2010/main" val="33386648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333" y="140683"/>
            <a:ext cx="7886700" cy="915034"/>
          </a:xfrm>
        </p:spPr>
        <p:txBody>
          <a:bodyPr/>
          <a:lstStyle/>
          <a:p>
            <a:r>
              <a:rPr lang="en-US" b="1" dirty="0" smtClean="0"/>
              <a:t>Overview of Incidents</a:t>
            </a:r>
            <a:endParaRPr lang="en-US" b="1" dirty="0"/>
          </a:p>
        </p:txBody>
      </p:sp>
      <p:sp>
        <p:nvSpPr>
          <p:cNvPr id="3" name="Content Placeholder 2"/>
          <p:cNvSpPr>
            <a:spLocks noGrp="1"/>
          </p:cNvSpPr>
          <p:nvPr>
            <p:ph idx="1"/>
          </p:nvPr>
        </p:nvSpPr>
        <p:spPr>
          <a:xfrm>
            <a:off x="487333" y="1690689"/>
            <a:ext cx="8349095" cy="4351338"/>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596043139"/>
              </p:ext>
            </p:extLst>
          </p:nvPr>
        </p:nvGraphicFramePr>
        <p:xfrm>
          <a:off x="689958" y="1285779"/>
          <a:ext cx="7789024" cy="3330250"/>
        </p:xfrm>
        <a:graphic>
          <a:graphicData uri="http://schemas.openxmlformats.org/drawingml/2006/table">
            <a:tbl>
              <a:tblPr firstRow="1" bandRow="1">
                <a:tableStyleId>{5C22544A-7EE6-4342-B048-85BDC9FD1C3A}</a:tableStyleId>
              </a:tblPr>
              <a:tblGrid>
                <a:gridCol w="2223009">
                  <a:extLst>
                    <a:ext uri="{9D8B030D-6E8A-4147-A177-3AD203B41FA5}">
                      <a16:colId xmlns:a16="http://schemas.microsoft.com/office/drawing/2014/main" val="4057692766"/>
                    </a:ext>
                  </a:extLst>
                </a:gridCol>
                <a:gridCol w="1882227">
                  <a:extLst>
                    <a:ext uri="{9D8B030D-6E8A-4147-A177-3AD203B41FA5}">
                      <a16:colId xmlns:a16="http://schemas.microsoft.com/office/drawing/2014/main" val="1232259914"/>
                    </a:ext>
                  </a:extLst>
                </a:gridCol>
                <a:gridCol w="1882227">
                  <a:extLst>
                    <a:ext uri="{9D8B030D-6E8A-4147-A177-3AD203B41FA5}">
                      <a16:colId xmlns:a16="http://schemas.microsoft.com/office/drawing/2014/main" val="1565733225"/>
                    </a:ext>
                  </a:extLst>
                </a:gridCol>
                <a:gridCol w="1801561">
                  <a:extLst>
                    <a:ext uri="{9D8B030D-6E8A-4147-A177-3AD203B41FA5}">
                      <a16:colId xmlns:a16="http://schemas.microsoft.com/office/drawing/2014/main" val="1881839439"/>
                    </a:ext>
                  </a:extLst>
                </a:gridCol>
              </a:tblGrid>
              <a:tr h="410018">
                <a:tc>
                  <a:txBody>
                    <a:bodyPr/>
                    <a:lstStyle/>
                    <a:p>
                      <a:r>
                        <a:rPr lang="en-US" dirty="0" smtClean="0"/>
                        <a:t>Incident Type</a:t>
                      </a:r>
                      <a:endParaRPr lang="en-US" dirty="0"/>
                    </a:p>
                  </a:txBody>
                  <a:tcPr/>
                </a:tc>
                <a:tc>
                  <a:txBody>
                    <a:bodyPr/>
                    <a:lstStyle/>
                    <a:p>
                      <a:r>
                        <a:rPr lang="en-US" dirty="0" smtClean="0"/>
                        <a:t>Total for 2017 Academic</a:t>
                      </a:r>
                      <a:r>
                        <a:rPr lang="en-US" baseline="0" dirty="0" smtClean="0"/>
                        <a:t> Year</a:t>
                      </a:r>
                      <a:endParaRPr lang="en-US" dirty="0"/>
                    </a:p>
                  </a:txBody>
                  <a:tcPr/>
                </a:tc>
                <a:tc>
                  <a:txBody>
                    <a:bodyPr/>
                    <a:lstStyle/>
                    <a:p>
                      <a:r>
                        <a:rPr lang="en-US" dirty="0" smtClean="0"/>
                        <a:t>Total for 2018 Academic Year</a:t>
                      </a:r>
                      <a:endParaRPr lang="en-US" dirty="0"/>
                    </a:p>
                  </a:txBody>
                  <a:tcPr/>
                </a:tc>
                <a:tc>
                  <a:txBody>
                    <a:bodyPr/>
                    <a:lstStyle/>
                    <a:p>
                      <a:r>
                        <a:rPr lang="en-US" dirty="0" smtClean="0"/>
                        <a:t>Total for 2019 Academic Year</a:t>
                      </a:r>
                      <a:endParaRPr lang="en-US" dirty="0"/>
                    </a:p>
                  </a:txBody>
                  <a:tcPr/>
                </a:tc>
                <a:extLst>
                  <a:ext uri="{0D108BD9-81ED-4DB2-BD59-A6C34878D82A}">
                    <a16:rowId xmlns:a16="http://schemas.microsoft.com/office/drawing/2014/main" val="55473515"/>
                  </a:ext>
                </a:extLst>
              </a:tr>
              <a:tr h="410018">
                <a:tc>
                  <a:txBody>
                    <a:bodyPr/>
                    <a:lstStyle/>
                    <a:p>
                      <a:r>
                        <a:rPr lang="en-US" dirty="0" smtClean="0"/>
                        <a:t>Equipment related</a:t>
                      </a:r>
                      <a:endParaRPr lang="en-US" dirty="0"/>
                    </a:p>
                  </a:txBody>
                  <a:tcPr/>
                </a:tc>
                <a:tc>
                  <a:txBody>
                    <a:bodyPr/>
                    <a:lstStyle/>
                    <a:p>
                      <a:r>
                        <a:rPr lang="en-US" dirty="0" smtClean="0"/>
                        <a:t>5</a:t>
                      </a:r>
                      <a:endParaRPr lang="en-US" dirty="0"/>
                    </a:p>
                  </a:txBody>
                  <a:tcPr/>
                </a:tc>
                <a:tc>
                  <a:txBody>
                    <a:bodyPr/>
                    <a:lstStyle/>
                    <a:p>
                      <a:r>
                        <a:rPr lang="en-US" dirty="0" smtClean="0"/>
                        <a:t>2</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val="1646926900"/>
                  </a:ext>
                </a:extLst>
              </a:tr>
              <a:tr h="410018">
                <a:tc>
                  <a:txBody>
                    <a:bodyPr/>
                    <a:lstStyle/>
                    <a:p>
                      <a:r>
                        <a:rPr lang="en-US" dirty="0" smtClean="0"/>
                        <a:t>Chemical Exposures</a:t>
                      </a:r>
                      <a:endParaRPr lang="en-US" dirty="0"/>
                    </a:p>
                  </a:txBody>
                  <a:tcPr/>
                </a:tc>
                <a:tc>
                  <a:txBody>
                    <a:bodyPr/>
                    <a:lstStyle/>
                    <a:p>
                      <a:r>
                        <a:rPr lang="en-US" dirty="0" smtClean="0"/>
                        <a:t>2</a:t>
                      </a:r>
                      <a:endParaRPr lang="en-US" dirty="0"/>
                    </a:p>
                  </a:txBody>
                  <a:tcPr/>
                </a:tc>
                <a:tc>
                  <a:txBody>
                    <a:bodyPr/>
                    <a:lstStyle/>
                    <a:p>
                      <a:r>
                        <a:rPr lang="en-US" dirty="0" smtClean="0"/>
                        <a:t>5</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927816748"/>
                  </a:ext>
                </a:extLst>
              </a:tr>
              <a:tr h="410018">
                <a:tc>
                  <a:txBody>
                    <a:bodyPr/>
                    <a:lstStyle/>
                    <a:p>
                      <a:r>
                        <a:rPr lang="en-US" dirty="0" smtClean="0"/>
                        <a:t>Biohazard Exposure</a:t>
                      </a:r>
                    </a:p>
                    <a:p>
                      <a:r>
                        <a:rPr lang="en-US" dirty="0" smtClean="0"/>
                        <a:t>(potential)</a:t>
                      </a:r>
                      <a:endParaRPr lang="en-US" dirty="0"/>
                    </a:p>
                  </a:txBody>
                  <a:tcPr/>
                </a:tc>
                <a:tc>
                  <a:txBody>
                    <a:bodyPr/>
                    <a:lstStyle/>
                    <a:p>
                      <a:r>
                        <a:rPr lang="en-US" dirty="0" smtClean="0"/>
                        <a:t>0</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4039548697"/>
                  </a:ext>
                </a:extLst>
              </a:tr>
              <a:tr h="410018">
                <a:tc>
                  <a:txBody>
                    <a:bodyPr/>
                    <a:lstStyle/>
                    <a:p>
                      <a:r>
                        <a:rPr lang="en-US" dirty="0" smtClean="0"/>
                        <a:t>Chemical Spills</a:t>
                      </a:r>
                      <a:endParaRPr lang="en-US" dirty="0"/>
                    </a:p>
                  </a:txBody>
                  <a:tcPr/>
                </a:tc>
                <a:tc>
                  <a:txBody>
                    <a:bodyPr/>
                    <a:lstStyle/>
                    <a:p>
                      <a:r>
                        <a:rPr lang="en-US" dirty="0" smtClean="0"/>
                        <a:t>8</a:t>
                      </a:r>
                      <a:endParaRPr lang="en-US" dirty="0"/>
                    </a:p>
                  </a:txBody>
                  <a:tcPr/>
                </a:tc>
                <a:tc>
                  <a:txBody>
                    <a:bodyPr/>
                    <a:lstStyle/>
                    <a:p>
                      <a:r>
                        <a:rPr lang="en-US" dirty="0" smtClean="0"/>
                        <a:t>9</a:t>
                      </a:r>
                      <a:endParaRPr lang="en-US" dirty="0"/>
                    </a:p>
                  </a:txBody>
                  <a:tcPr/>
                </a:tc>
                <a:tc>
                  <a:txBody>
                    <a:bodyPr/>
                    <a:lstStyle/>
                    <a:p>
                      <a:r>
                        <a:rPr lang="en-US" dirty="0" smtClean="0"/>
                        <a:t>1</a:t>
                      </a:r>
                      <a:endParaRPr lang="en-US" dirty="0"/>
                    </a:p>
                  </a:txBody>
                  <a:tcPr/>
                </a:tc>
                <a:extLst>
                  <a:ext uri="{0D108BD9-81ED-4DB2-BD59-A6C34878D82A}">
                    <a16:rowId xmlns:a16="http://schemas.microsoft.com/office/drawing/2014/main" val="1775588526"/>
                  </a:ext>
                </a:extLst>
              </a:tr>
              <a:tr h="410018">
                <a:tc>
                  <a:txBody>
                    <a:bodyPr/>
                    <a:lstStyle/>
                    <a:p>
                      <a:r>
                        <a:rPr lang="en-US" dirty="0" smtClean="0"/>
                        <a:t>Injuries</a:t>
                      </a:r>
                      <a:endParaRPr lang="en-US" dirty="0"/>
                    </a:p>
                  </a:txBody>
                  <a:tcPr/>
                </a:tc>
                <a:tc>
                  <a:txBody>
                    <a:bodyPr/>
                    <a:lstStyle/>
                    <a:p>
                      <a:r>
                        <a:rPr lang="en-US" dirty="0" smtClean="0"/>
                        <a:t>1</a:t>
                      </a:r>
                      <a:endParaRPr lang="en-US" dirty="0"/>
                    </a:p>
                  </a:txBody>
                  <a:tcPr/>
                </a:tc>
                <a:tc>
                  <a:txBody>
                    <a:bodyPr/>
                    <a:lstStyle/>
                    <a:p>
                      <a:r>
                        <a:rPr lang="en-US" dirty="0" smtClean="0"/>
                        <a:t>4</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649816643"/>
                  </a:ext>
                </a:extLst>
              </a:tr>
              <a:tr h="410018">
                <a:tc>
                  <a:txBody>
                    <a:bodyPr/>
                    <a:lstStyle/>
                    <a:p>
                      <a:r>
                        <a:rPr lang="en-US" dirty="0" smtClean="0"/>
                        <a:t>Fires</a:t>
                      </a:r>
                      <a:endParaRPr lang="en-US" dirty="0"/>
                    </a:p>
                  </a:txBody>
                  <a:tcPr/>
                </a:tc>
                <a:tc>
                  <a:txBody>
                    <a:bodyPr/>
                    <a:lstStyle/>
                    <a:p>
                      <a:r>
                        <a:rPr lang="en-US" dirty="0" smtClean="0"/>
                        <a:t>1</a:t>
                      </a:r>
                      <a:endParaRPr lang="en-US" dirty="0"/>
                    </a:p>
                  </a:txBody>
                  <a:tcPr/>
                </a:tc>
                <a:tc>
                  <a:txBody>
                    <a:bodyPr/>
                    <a:lstStyle/>
                    <a:p>
                      <a:r>
                        <a:rPr lang="en-US" dirty="0" smtClean="0"/>
                        <a:t>1</a:t>
                      </a:r>
                      <a:endParaRPr lang="en-US" dirty="0"/>
                    </a:p>
                  </a:txBody>
                  <a:tcPr/>
                </a:tc>
                <a:tc>
                  <a:txBody>
                    <a:bodyPr/>
                    <a:lstStyle/>
                    <a:p>
                      <a:r>
                        <a:rPr lang="en-US" dirty="0" smtClean="0"/>
                        <a:t>0</a:t>
                      </a:r>
                      <a:endParaRPr lang="en-US" dirty="0"/>
                    </a:p>
                  </a:txBody>
                  <a:tcPr/>
                </a:tc>
                <a:extLst>
                  <a:ext uri="{0D108BD9-81ED-4DB2-BD59-A6C34878D82A}">
                    <a16:rowId xmlns:a16="http://schemas.microsoft.com/office/drawing/2014/main" val="1979576879"/>
                  </a:ext>
                </a:extLst>
              </a:tr>
            </a:tbl>
          </a:graphicData>
        </a:graphic>
      </p:graphicFrame>
      <p:sp>
        <p:nvSpPr>
          <p:cNvPr id="5" name="TextBox 4"/>
          <p:cNvSpPr txBox="1"/>
          <p:nvPr/>
        </p:nvSpPr>
        <p:spPr>
          <a:xfrm>
            <a:off x="1396694" y="4846091"/>
            <a:ext cx="6530377" cy="1754326"/>
          </a:xfrm>
          <a:prstGeom prst="rect">
            <a:avLst/>
          </a:prstGeom>
          <a:noFill/>
        </p:spPr>
        <p:txBody>
          <a:bodyPr wrap="none" rtlCol="0">
            <a:spAutoFit/>
          </a:bodyPr>
          <a:lstStyle/>
          <a:p>
            <a:pPr algn="ctr"/>
            <a:r>
              <a:rPr lang="en-US" dirty="0" smtClean="0"/>
              <a:t>2017 Academic Year: 9/2017 to 9/2018</a:t>
            </a:r>
          </a:p>
          <a:p>
            <a:pPr algn="ctr"/>
            <a:r>
              <a:rPr lang="en-US" dirty="0" smtClean="0"/>
              <a:t>2018 Academic Year: 9/2018 to 9/2019</a:t>
            </a:r>
          </a:p>
          <a:p>
            <a:pPr algn="ctr"/>
            <a:r>
              <a:rPr lang="en-US" dirty="0" smtClean="0"/>
              <a:t>2019 Academic Year: 9/2019 to current</a:t>
            </a:r>
          </a:p>
          <a:p>
            <a:pPr algn="ctr"/>
            <a:endParaRPr lang="en-US" dirty="0"/>
          </a:p>
          <a:p>
            <a:pPr algn="ctr"/>
            <a:r>
              <a:rPr lang="en-US" dirty="0" smtClean="0"/>
              <a:t>*The following incident summaries are from 5/30/2019 to current</a:t>
            </a:r>
          </a:p>
          <a:p>
            <a:endParaRPr lang="en-US" dirty="0"/>
          </a:p>
        </p:txBody>
      </p:sp>
    </p:spTree>
    <p:extLst>
      <p:ext uri="{BB962C8B-B14F-4D97-AF65-F5344CB8AC3E}">
        <p14:creationId xmlns:p14="http://schemas.microsoft.com/office/powerpoint/2010/main" val="3985774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930" y="182247"/>
            <a:ext cx="7886700" cy="677289"/>
          </a:xfrm>
        </p:spPr>
        <p:txBody>
          <a:bodyPr>
            <a:normAutofit fontScale="90000"/>
          </a:bodyPr>
          <a:lstStyle/>
          <a:p>
            <a:r>
              <a:rPr lang="en-US" dirty="0" smtClean="0"/>
              <a:t>Chemical Spills</a:t>
            </a:r>
            <a:endParaRPr lang="en-US" dirty="0"/>
          </a:p>
        </p:txBody>
      </p:sp>
      <p:sp>
        <p:nvSpPr>
          <p:cNvPr id="3" name="Content Placeholder 2"/>
          <p:cNvSpPr>
            <a:spLocks noGrp="1"/>
          </p:cNvSpPr>
          <p:nvPr>
            <p:ph idx="1"/>
          </p:nvPr>
        </p:nvSpPr>
        <p:spPr>
          <a:xfrm>
            <a:off x="409194" y="859536"/>
            <a:ext cx="7886700" cy="5669280"/>
          </a:xfrm>
        </p:spPr>
        <p:txBody>
          <a:bodyPr>
            <a:normAutofit fontScale="92500" lnSpcReduction="10000"/>
          </a:bodyPr>
          <a:lstStyle/>
          <a:p>
            <a:r>
              <a:rPr lang="en-US" sz="2000" b="1" dirty="0" smtClean="0"/>
              <a:t>Spill of decomposed </a:t>
            </a:r>
            <a:r>
              <a:rPr lang="en-US" sz="2000" b="1" dirty="0"/>
              <a:t>a</a:t>
            </a:r>
            <a:r>
              <a:rPr lang="en-US" sz="2000" b="1" dirty="0" smtClean="0"/>
              <a:t>luminum chloride</a:t>
            </a:r>
            <a:r>
              <a:rPr lang="en-US" sz="2000" dirty="0" smtClean="0"/>
              <a:t>: a cracked bottle of AlCl</a:t>
            </a:r>
            <a:r>
              <a:rPr lang="en-US" sz="2000" baseline="-25000" dirty="0" smtClean="0"/>
              <a:t>3</a:t>
            </a:r>
            <a:r>
              <a:rPr lang="en-US" sz="2000" dirty="0" smtClean="0"/>
              <a:t> was found by researcher leaking a black oily substance.  No injuries or contact with spill.  EHS cleaned up the spill without incident.</a:t>
            </a:r>
          </a:p>
          <a:p>
            <a:pPr marL="0" indent="0">
              <a:buNone/>
            </a:pPr>
            <a:r>
              <a:rPr lang="en-US" sz="2000" dirty="0"/>
              <a:t>	</a:t>
            </a:r>
            <a:r>
              <a:rPr lang="en-US" sz="2000" dirty="0" smtClean="0"/>
              <a:t>-Check chemical inventory for old chemicals</a:t>
            </a:r>
          </a:p>
          <a:p>
            <a:pPr marL="0" indent="0">
              <a:buNone/>
            </a:pPr>
            <a:r>
              <a:rPr lang="en-US" sz="2000" dirty="0"/>
              <a:t>	</a:t>
            </a:r>
            <a:r>
              <a:rPr lang="en-US" sz="2000" dirty="0" smtClean="0"/>
              <a:t>-Utilize secondary containment </a:t>
            </a:r>
          </a:p>
          <a:p>
            <a:pPr marL="0" indent="0">
              <a:buNone/>
            </a:pPr>
            <a:endParaRPr lang="en-US" sz="2000" dirty="0"/>
          </a:p>
          <a:p>
            <a:pPr marL="0" indent="0">
              <a:buNone/>
            </a:pPr>
            <a:endParaRPr lang="en-US" sz="2000" dirty="0" smtClean="0"/>
          </a:p>
          <a:p>
            <a:pPr marL="0" indent="0">
              <a:buNone/>
            </a:pPr>
            <a:endParaRPr lang="en-US" sz="2000" dirty="0" smtClean="0"/>
          </a:p>
          <a:p>
            <a:r>
              <a:rPr lang="en-US" sz="2000" b="1" dirty="0" smtClean="0"/>
              <a:t>Spill of polymerization reaction mixture:</a:t>
            </a:r>
            <a:r>
              <a:rPr lang="en-US" sz="2000" dirty="0" smtClean="0"/>
              <a:t> Researcher was surveying various concentrations of reagents for a polymerization at small scale (10 mL).  The two highest concentrations reacted vigorously and released gas causing some of the mixtures to be expelled from the vials. No injury or contact with the chemical.  </a:t>
            </a:r>
          </a:p>
          <a:p>
            <a:pPr marL="0" indent="0">
              <a:buNone/>
            </a:pPr>
            <a:r>
              <a:rPr lang="en-US" sz="2000" dirty="0"/>
              <a:t>	</a:t>
            </a:r>
            <a:r>
              <a:rPr lang="en-US" sz="2000" dirty="0" smtClean="0"/>
              <a:t>-Researcher did a risk assessment, gas was not expected</a:t>
            </a:r>
          </a:p>
          <a:p>
            <a:pPr marL="0" indent="0">
              <a:buNone/>
            </a:pPr>
            <a:r>
              <a:rPr lang="en-US" sz="2000" dirty="0"/>
              <a:t>	</a:t>
            </a:r>
            <a:r>
              <a:rPr lang="en-US" sz="2000" dirty="0" smtClean="0"/>
              <a:t>-Since this was a new set of conditions, ran small scale which 	minimized the incident</a:t>
            </a:r>
          </a:p>
          <a:p>
            <a:pPr marL="0" indent="0">
              <a:buNone/>
            </a:pPr>
            <a:r>
              <a:rPr lang="en-US" sz="2000" dirty="0"/>
              <a:t>	</a:t>
            </a:r>
            <a:r>
              <a:rPr lang="en-US" sz="2000" dirty="0" smtClean="0"/>
              <a:t>-Concentration and/or possible contaminants may have caused gas 	generation</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1230" y="1536825"/>
            <a:ext cx="2438400" cy="1609725"/>
          </a:xfrm>
          <a:prstGeom prst="rect">
            <a:avLst/>
          </a:prstGeom>
        </p:spPr>
      </p:pic>
    </p:spTree>
    <p:extLst>
      <p:ext uri="{BB962C8B-B14F-4D97-AF65-F5344CB8AC3E}">
        <p14:creationId xmlns:p14="http://schemas.microsoft.com/office/powerpoint/2010/main" val="2059664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622426"/>
          </a:xfrm>
        </p:spPr>
        <p:txBody>
          <a:bodyPr>
            <a:normAutofit fontScale="90000"/>
          </a:bodyPr>
          <a:lstStyle/>
          <a:p>
            <a:r>
              <a:rPr lang="en-US" dirty="0" smtClean="0"/>
              <a:t>Chemical Spills</a:t>
            </a:r>
            <a:endParaRPr lang="en-US" dirty="0"/>
          </a:p>
        </p:txBody>
      </p:sp>
      <p:sp>
        <p:nvSpPr>
          <p:cNvPr id="3" name="Content Placeholder 2"/>
          <p:cNvSpPr>
            <a:spLocks noGrp="1"/>
          </p:cNvSpPr>
          <p:nvPr>
            <p:ph idx="1"/>
          </p:nvPr>
        </p:nvSpPr>
        <p:spPr>
          <a:xfrm>
            <a:off x="116586" y="987553"/>
            <a:ext cx="7317486" cy="5477255"/>
          </a:xfrm>
        </p:spPr>
        <p:txBody>
          <a:bodyPr>
            <a:normAutofit/>
          </a:bodyPr>
          <a:lstStyle/>
          <a:p>
            <a:r>
              <a:rPr lang="en-US" sz="2000" b="1" dirty="0" smtClean="0"/>
              <a:t>Spill of ether from </a:t>
            </a:r>
            <a:r>
              <a:rPr lang="en-US" sz="2000" b="1" dirty="0" err="1" smtClean="0"/>
              <a:t>separatory</a:t>
            </a:r>
            <a:r>
              <a:rPr lang="en-US" sz="2000" b="1" dirty="0" smtClean="0"/>
              <a:t> funnel</a:t>
            </a:r>
            <a:r>
              <a:rPr lang="en-US" sz="2000" dirty="0" smtClean="0"/>
              <a:t>:  Sep funnel cracked in researchers hand while washing an ether fraction from a work-up.  Spill was small and researcher’s hand sustained a very minor cut (basic first aid).  </a:t>
            </a:r>
          </a:p>
          <a:p>
            <a:pPr marL="0" indent="0">
              <a:buNone/>
            </a:pPr>
            <a:r>
              <a:rPr lang="en-US" sz="2000" dirty="0"/>
              <a:t>	</a:t>
            </a:r>
            <a:r>
              <a:rPr lang="en-US" sz="2000" dirty="0" smtClean="0"/>
              <a:t>-May have been a crack in the </a:t>
            </a:r>
            <a:r>
              <a:rPr lang="en-US" sz="2000" dirty="0" err="1" smtClean="0"/>
              <a:t>sep</a:t>
            </a:r>
            <a:r>
              <a:rPr lang="en-US" sz="2000" dirty="0" smtClean="0"/>
              <a:t> funnel. </a:t>
            </a:r>
          </a:p>
          <a:p>
            <a:pPr marL="0" indent="0">
              <a:buNone/>
            </a:pPr>
            <a:r>
              <a:rPr lang="en-US" sz="2000" dirty="0"/>
              <a:t>	</a:t>
            </a:r>
            <a:r>
              <a:rPr lang="en-US" sz="2000" dirty="0" smtClean="0"/>
              <a:t>-Pressure was not relieved from </a:t>
            </a:r>
            <a:r>
              <a:rPr lang="en-US" sz="2000" dirty="0" err="1" smtClean="0"/>
              <a:t>sep</a:t>
            </a:r>
            <a:r>
              <a:rPr lang="en-US" sz="2000" dirty="0" smtClean="0"/>
              <a:t> funnel.  Always open 	tap when using highly volatile solvents to let out pressure</a:t>
            </a:r>
          </a:p>
          <a:p>
            <a:pPr marL="0" indent="0">
              <a:buNone/>
            </a:pPr>
            <a:r>
              <a:rPr lang="en-US" sz="2000" dirty="0"/>
              <a:t>	</a:t>
            </a:r>
            <a:r>
              <a:rPr lang="en-US" sz="2000" dirty="0" smtClean="0"/>
              <a:t>-Group discussed safe use of </a:t>
            </a:r>
            <a:r>
              <a:rPr lang="en-US" sz="2000" dirty="0" err="1" smtClean="0"/>
              <a:t>sep</a:t>
            </a:r>
            <a:r>
              <a:rPr lang="en-US" sz="2000" dirty="0" smtClean="0"/>
              <a:t> funnels at group meeting</a:t>
            </a:r>
          </a:p>
          <a:p>
            <a:pPr marL="0" indent="0">
              <a:buNone/>
            </a:pPr>
            <a:endParaRPr lang="en-US" sz="2000" dirty="0"/>
          </a:p>
          <a:p>
            <a:r>
              <a:rPr lang="en-US" sz="2000" b="1" dirty="0" smtClean="0"/>
              <a:t>Spill of aqueous sodium cyanide waste: </a:t>
            </a:r>
            <a:r>
              <a:rPr lang="en-US" sz="2000" dirty="0" smtClean="0"/>
              <a:t>Reused 4 L glass bottle started to leak shortly after ~30 mL aqueous sodium cyanide waste added.  Spill was completely contained in the fume hood, no contact.  Researcher requested EHS assistance to clean spill. </a:t>
            </a:r>
          </a:p>
          <a:p>
            <a:pPr marL="0" indent="0">
              <a:buNone/>
            </a:pPr>
            <a:r>
              <a:rPr lang="en-US" sz="2000" dirty="0"/>
              <a:t>	</a:t>
            </a:r>
            <a:r>
              <a:rPr lang="en-US" sz="2000" dirty="0" smtClean="0"/>
              <a:t>-Inspect reused bottles before using for waste   </a:t>
            </a:r>
          </a:p>
          <a:p>
            <a:pPr marL="0" indent="0">
              <a:buNone/>
            </a:pPr>
            <a:endParaRPr lang="en-US" sz="2000" dirty="0"/>
          </a:p>
        </p:txBody>
      </p:sp>
      <p:pic>
        <p:nvPicPr>
          <p:cNvPr id="4" name="Picture 3"/>
          <p:cNvPicPr>
            <a:picLocks noChangeAspect="1"/>
          </p:cNvPicPr>
          <p:nvPr/>
        </p:nvPicPr>
        <p:blipFill>
          <a:blip r:embed="rId2"/>
          <a:stretch>
            <a:fillRect/>
          </a:stretch>
        </p:blipFill>
        <p:spPr>
          <a:xfrm>
            <a:off x="7249893" y="987553"/>
            <a:ext cx="1777521" cy="2539358"/>
          </a:xfrm>
          <a:prstGeom prst="rect">
            <a:avLst/>
          </a:prstGeom>
        </p:spPr>
      </p:pic>
    </p:spTree>
    <p:extLst>
      <p:ext uri="{BB962C8B-B14F-4D97-AF65-F5344CB8AC3E}">
        <p14:creationId xmlns:p14="http://schemas.microsoft.com/office/powerpoint/2010/main" val="28180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56350"/>
          </a:xfrm>
        </p:spPr>
        <p:txBody>
          <a:bodyPr/>
          <a:lstStyle/>
          <a:p>
            <a:r>
              <a:rPr lang="en-US" dirty="0" smtClean="0"/>
              <a:t>Chemical Spills</a:t>
            </a:r>
            <a:endParaRPr lang="en-US" dirty="0"/>
          </a:p>
        </p:txBody>
      </p:sp>
      <p:sp>
        <p:nvSpPr>
          <p:cNvPr id="3" name="Content Placeholder 2"/>
          <p:cNvSpPr>
            <a:spLocks noGrp="1"/>
          </p:cNvSpPr>
          <p:nvPr>
            <p:ph idx="1"/>
          </p:nvPr>
        </p:nvSpPr>
        <p:spPr>
          <a:xfrm>
            <a:off x="518922" y="1258696"/>
            <a:ext cx="7886700" cy="5173691"/>
          </a:xfrm>
        </p:spPr>
        <p:txBody>
          <a:bodyPr>
            <a:normAutofit/>
          </a:bodyPr>
          <a:lstStyle/>
          <a:p>
            <a:r>
              <a:rPr lang="en-US" sz="2000" b="1" dirty="0" smtClean="0"/>
              <a:t>Silica Ampoule burst: </a:t>
            </a:r>
            <a:r>
              <a:rPr lang="en-US" sz="2000" dirty="0" smtClean="0"/>
              <a:t>A sealed silica ampoule containing a mixture of iron, selenium, lithium selenide, and carbon burst when removed from oven and immersed in a water bath.  This dispersed the contents of the ampule in the lab.  Lab evacuated, researcher went back into lab with face mask to clean spill.  No injuries occurred.</a:t>
            </a:r>
          </a:p>
          <a:p>
            <a:pPr marL="0" indent="0">
              <a:buNone/>
            </a:pPr>
            <a:r>
              <a:rPr lang="en-US" sz="2000" b="1" dirty="0"/>
              <a:t>	</a:t>
            </a:r>
            <a:r>
              <a:rPr lang="en-US" sz="2000" b="1" dirty="0" smtClean="0"/>
              <a:t>-</a:t>
            </a:r>
            <a:r>
              <a:rPr lang="en-US" sz="2000" dirty="0" smtClean="0"/>
              <a:t>Quantity of material small (~500 mg total) minimizing incident</a:t>
            </a:r>
          </a:p>
          <a:p>
            <a:pPr marL="0" indent="0">
              <a:buNone/>
            </a:pPr>
            <a:r>
              <a:rPr lang="en-US" sz="2000" dirty="0"/>
              <a:t>	</a:t>
            </a:r>
            <a:r>
              <a:rPr lang="en-US" sz="2000" dirty="0" smtClean="0"/>
              <a:t>-Same reaction has been performed many times by group, first 	ampoule failure.  Root cause likely a faulty tube. </a:t>
            </a:r>
          </a:p>
          <a:p>
            <a:pPr marL="0" indent="0">
              <a:buNone/>
            </a:pPr>
            <a:r>
              <a:rPr lang="en-US" sz="2000" b="1" dirty="0"/>
              <a:t>	</a:t>
            </a:r>
            <a:r>
              <a:rPr lang="en-US" sz="2000" dirty="0" smtClean="0"/>
              <a:t>-Researcher followed written SOP, including all PPE (lab coat, 	nitrile gloves, leather glove, and face shield. </a:t>
            </a:r>
            <a:r>
              <a:rPr lang="en-US" sz="2000" b="1" dirty="0" smtClean="0"/>
              <a:t> </a:t>
            </a:r>
          </a:p>
          <a:p>
            <a:pPr marL="0" indent="0">
              <a:buNone/>
            </a:pPr>
            <a:r>
              <a:rPr lang="en-US" sz="2000" b="1" dirty="0"/>
              <a:t>	</a:t>
            </a:r>
            <a:r>
              <a:rPr lang="en-US" sz="2000" dirty="0" smtClean="0"/>
              <a:t>-Using a mask for protection often requires fit testing</a:t>
            </a:r>
          </a:p>
          <a:p>
            <a:pPr marL="0" indent="0">
              <a:buNone/>
            </a:pPr>
            <a:r>
              <a:rPr lang="en-US" sz="2000" dirty="0"/>
              <a:t>	</a:t>
            </a:r>
            <a:r>
              <a:rPr lang="en-US" sz="2000" dirty="0" smtClean="0"/>
              <a:t>-Spills with a potential inhalation hazard, H</a:t>
            </a:r>
            <a:r>
              <a:rPr lang="en-US" sz="2000" baseline="-25000" dirty="0" smtClean="0"/>
              <a:t>2</a:t>
            </a:r>
            <a:r>
              <a:rPr lang="en-US" sz="2000" dirty="0" smtClean="0"/>
              <a:t>Se in this case, should 	not be cleaned by lab.  Safety will provide clean up assistance. </a:t>
            </a:r>
            <a:endParaRPr lang="en-US" sz="2000" dirty="0"/>
          </a:p>
        </p:txBody>
      </p:sp>
    </p:spTree>
    <p:extLst>
      <p:ext uri="{BB962C8B-B14F-4D97-AF65-F5344CB8AC3E}">
        <p14:creationId xmlns:p14="http://schemas.microsoft.com/office/powerpoint/2010/main" val="405994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948285"/>
          </a:xfrm>
        </p:spPr>
        <p:txBody>
          <a:bodyPr/>
          <a:lstStyle/>
          <a:p>
            <a:r>
              <a:rPr lang="en-US" dirty="0" smtClean="0"/>
              <a:t>Condensed Oxygen</a:t>
            </a:r>
            <a:endParaRPr lang="en-US" dirty="0"/>
          </a:p>
        </p:txBody>
      </p:sp>
      <p:sp>
        <p:nvSpPr>
          <p:cNvPr id="3" name="Content Placeholder 2"/>
          <p:cNvSpPr>
            <a:spLocks noGrp="1"/>
          </p:cNvSpPr>
          <p:nvPr>
            <p:ph idx="1"/>
          </p:nvPr>
        </p:nvSpPr>
        <p:spPr>
          <a:xfrm>
            <a:off x="470362" y="1837112"/>
            <a:ext cx="7886700" cy="4351338"/>
          </a:xfrm>
        </p:spPr>
        <p:txBody>
          <a:bodyPr>
            <a:normAutofit/>
          </a:bodyPr>
          <a:lstStyle/>
          <a:p>
            <a:r>
              <a:rPr lang="en-US" sz="2000" dirty="0" smtClean="0"/>
              <a:t>Researcher was performing a reaction under vacuum using a </a:t>
            </a:r>
            <a:r>
              <a:rPr lang="en-US" sz="2000" dirty="0" err="1" smtClean="0"/>
              <a:t>Schlenk</a:t>
            </a:r>
            <a:r>
              <a:rPr lang="en-US" sz="2000" dirty="0" smtClean="0"/>
              <a:t> line. One of the reactants (sulfuric acid, 3 mL) was frozen in liquid nitrogen and when they raised the reactant tube (10 mL) outside of the LN2 bath, they observed blue.  Researcher closed fume hood sash, evacuated lab, and reported to Safety and Security.</a:t>
            </a:r>
          </a:p>
          <a:p>
            <a:pPr marL="0" indent="0">
              <a:buNone/>
            </a:pPr>
            <a:r>
              <a:rPr lang="en-US" sz="2000" dirty="0"/>
              <a:t>	</a:t>
            </a:r>
            <a:r>
              <a:rPr lang="en-US" sz="2000" dirty="0" smtClean="0"/>
              <a:t>-Oxygen potentially condensed into tube due to leak.  </a:t>
            </a:r>
          </a:p>
          <a:p>
            <a:pPr marL="0" indent="0">
              <a:buNone/>
            </a:pPr>
            <a:r>
              <a:rPr lang="en-US" sz="2000" dirty="0" smtClean="0"/>
              <a:t>	-</a:t>
            </a:r>
            <a:r>
              <a:rPr lang="en-US" sz="2000" dirty="0" err="1"/>
              <a:t>Schlenk</a:t>
            </a:r>
            <a:r>
              <a:rPr lang="en-US" sz="2000" dirty="0"/>
              <a:t> line and reaction set-up was not leak checked before 	work began</a:t>
            </a:r>
            <a:r>
              <a:rPr lang="en-US" sz="2000" dirty="0" smtClean="0"/>
              <a:t>.  Had many connections in system. </a:t>
            </a:r>
          </a:p>
          <a:p>
            <a:pPr marL="0" indent="0">
              <a:buNone/>
            </a:pPr>
            <a:r>
              <a:rPr lang="en-US" sz="2000" dirty="0"/>
              <a:t>	</a:t>
            </a:r>
            <a:r>
              <a:rPr lang="en-US" sz="2000" dirty="0" smtClean="0"/>
              <a:t>-Reaction tube was left out of LN2 bath, so after 45 minutes of 	warming, lab was entered by Safety, no blue remained.</a:t>
            </a:r>
          </a:p>
          <a:p>
            <a:pPr marL="0" indent="0">
              <a:buNone/>
            </a:pPr>
            <a:r>
              <a:rPr lang="en-US" sz="2000" dirty="0"/>
              <a:t>	</a:t>
            </a:r>
            <a:r>
              <a:rPr lang="en-US" sz="2000" dirty="0" smtClean="0"/>
              <a:t>-We determined that the volatiles condensed at a much higher 	temperature than LN2, so replaced with a dry ice/acetone bath</a:t>
            </a:r>
            <a:endParaRPr lang="en-US" sz="2000" dirty="0"/>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3105" y="365126"/>
            <a:ext cx="1407968" cy="14079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731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Lessons Learned</a:t>
            </a:r>
            <a:endParaRPr lang="en-US" dirty="0"/>
          </a:p>
        </p:txBody>
      </p:sp>
      <p:sp>
        <p:nvSpPr>
          <p:cNvPr id="3" name="Content Placeholder 2"/>
          <p:cNvSpPr>
            <a:spLocks noGrp="1"/>
          </p:cNvSpPr>
          <p:nvPr>
            <p:ph idx="1"/>
          </p:nvPr>
        </p:nvSpPr>
        <p:spPr>
          <a:xfrm>
            <a:off x="628650" y="1578737"/>
            <a:ext cx="7886700" cy="4351338"/>
          </a:xfrm>
        </p:spPr>
        <p:txBody>
          <a:bodyPr/>
          <a:lstStyle/>
          <a:p>
            <a:r>
              <a:rPr lang="en-US" dirty="0" smtClean="0"/>
              <a:t>Regularly check condition of chemicals </a:t>
            </a:r>
          </a:p>
          <a:p>
            <a:r>
              <a:rPr lang="en-US" dirty="0" smtClean="0"/>
              <a:t>Always examine glassware (including waste bottles) before </a:t>
            </a:r>
            <a:r>
              <a:rPr lang="en-US" dirty="0" smtClean="0"/>
              <a:t>use</a:t>
            </a:r>
          </a:p>
          <a:p>
            <a:r>
              <a:rPr lang="en-US" dirty="0" smtClean="0"/>
              <a:t>Talk about safety in group meetings</a:t>
            </a:r>
            <a:endParaRPr lang="en-US" dirty="0" smtClean="0"/>
          </a:p>
          <a:p>
            <a:r>
              <a:rPr lang="en-US" dirty="0" smtClean="0"/>
              <a:t>Perform experiments at smallest scale reasonably possible</a:t>
            </a:r>
          </a:p>
          <a:p>
            <a:r>
              <a:rPr lang="en-US" dirty="0" smtClean="0"/>
              <a:t>Consider alternatives to eliminate hazards</a:t>
            </a:r>
          </a:p>
          <a:p>
            <a:r>
              <a:rPr lang="en-US" dirty="0" smtClean="0"/>
              <a:t>Follow SOPs and train researchers to them</a:t>
            </a:r>
          </a:p>
          <a:p>
            <a:pPr marL="0" indent="0">
              <a:buNone/>
            </a:pPr>
            <a:r>
              <a:rPr lang="en-US" dirty="0"/>
              <a:t>	</a:t>
            </a:r>
            <a:r>
              <a:rPr lang="en-US" dirty="0" smtClean="0"/>
              <a:t>-Training done in the lab is key to safety</a:t>
            </a:r>
            <a:endParaRPr lang="en-US" dirty="0"/>
          </a:p>
        </p:txBody>
      </p:sp>
    </p:spTree>
    <p:extLst>
      <p:ext uri="{BB962C8B-B14F-4D97-AF65-F5344CB8AC3E}">
        <p14:creationId xmlns:p14="http://schemas.microsoft.com/office/powerpoint/2010/main" val="85668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991</TotalTime>
  <Words>485</Words>
  <Application>Microsoft Office PowerPoint</Application>
  <PresentationFormat>On-screen Show (4:3)</PresentationFormat>
  <Paragraphs>90</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Incident Summary for CCE  </vt:lpstr>
      <vt:lpstr>Overview of Incidents</vt:lpstr>
      <vt:lpstr>Chemical Spills</vt:lpstr>
      <vt:lpstr>Chemical Spills</vt:lpstr>
      <vt:lpstr>Chemical Spills</vt:lpstr>
      <vt:lpstr>Condensed Oxygen</vt:lpstr>
      <vt:lpstr>Overall Lessons Learned</vt:lpstr>
    </vt:vector>
  </TitlesOfParts>
  <Company>Caltech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Siladke, Nathan A.</dc:creator>
  <cp:lastModifiedBy>Siladke, Nathan A.</cp:lastModifiedBy>
  <cp:revision>107</cp:revision>
  <dcterms:created xsi:type="dcterms:W3CDTF">2018-08-29T19:21:06Z</dcterms:created>
  <dcterms:modified xsi:type="dcterms:W3CDTF">2019-11-07T16:39:27Z</dcterms:modified>
</cp:coreProperties>
</file>