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2" r:id="rId3"/>
    <p:sldId id="263" r:id="rId4"/>
    <p:sldId id="264" r:id="rId5"/>
    <p:sldId id="265" r:id="rId6"/>
    <p:sldId id="26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1071" autoAdjust="0"/>
  </p:normalViewPr>
  <p:slideViewPr>
    <p:cSldViewPr snapToGrid="0">
      <p:cViewPr varScale="1">
        <p:scale>
          <a:sx n="115" d="100"/>
          <a:sy n="115" d="100"/>
        </p:scale>
        <p:origin x="14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70341-B175-466C-BE74-434A7EAD44A8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9CE6D11-F9B1-4D73-89AE-EAFB5A1A7DAC}">
      <dgm:prSet phldrT="[Text]"/>
      <dgm:spPr/>
      <dgm:t>
        <a:bodyPr/>
        <a:lstStyle/>
        <a:p>
          <a:r>
            <a:rPr lang="en-US" dirty="0"/>
            <a:t>ID Hazards</a:t>
          </a:r>
        </a:p>
      </dgm:t>
    </dgm:pt>
    <dgm:pt modelId="{1D5A2BC7-8DBC-4233-9432-7F82D09FDC67}" type="parTrans" cxnId="{EA02EF4F-C00E-4D6B-8D12-10A1474767A3}">
      <dgm:prSet/>
      <dgm:spPr/>
      <dgm:t>
        <a:bodyPr/>
        <a:lstStyle/>
        <a:p>
          <a:endParaRPr lang="en-US"/>
        </a:p>
      </dgm:t>
    </dgm:pt>
    <dgm:pt modelId="{7B1D5499-CA55-49F5-BCA3-E4144626B25D}" type="sibTrans" cxnId="{EA02EF4F-C00E-4D6B-8D12-10A1474767A3}">
      <dgm:prSet/>
      <dgm:spPr/>
      <dgm:t>
        <a:bodyPr/>
        <a:lstStyle/>
        <a:p>
          <a:endParaRPr lang="en-US"/>
        </a:p>
      </dgm:t>
    </dgm:pt>
    <dgm:pt modelId="{7607A39F-7427-4C4C-A1EC-3E11378CCDD8}">
      <dgm:prSet phldrT="[Text]"/>
      <dgm:spPr/>
      <dgm:t>
        <a:bodyPr/>
        <a:lstStyle/>
        <a:p>
          <a:r>
            <a:rPr lang="en-US" dirty="0"/>
            <a:t>Develop SOPs</a:t>
          </a:r>
        </a:p>
      </dgm:t>
    </dgm:pt>
    <dgm:pt modelId="{763C689E-4B62-4DEC-9393-4ADEA242E2E0}" type="parTrans" cxnId="{3A2596A7-C6B3-4798-AE7C-E06DB2019327}">
      <dgm:prSet/>
      <dgm:spPr/>
      <dgm:t>
        <a:bodyPr/>
        <a:lstStyle/>
        <a:p>
          <a:endParaRPr lang="en-US"/>
        </a:p>
      </dgm:t>
    </dgm:pt>
    <dgm:pt modelId="{0E40B394-B94B-4C56-A110-74092CE9EE78}" type="sibTrans" cxnId="{3A2596A7-C6B3-4798-AE7C-E06DB2019327}">
      <dgm:prSet/>
      <dgm:spPr/>
      <dgm:t>
        <a:bodyPr/>
        <a:lstStyle/>
        <a:p>
          <a:endParaRPr lang="en-US"/>
        </a:p>
      </dgm:t>
    </dgm:pt>
    <dgm:pt modelId="{0038BC09-2A78-4423-B4BD-5EED72104753}">
      <dgm:prSet phldrT="[Text]"/>
      <dgm:spPr/>
      <dgm:t>
        <a:bodyPr/>
        <a:lstStyle/>
        <a:p>
          <a:r>
            <a:rPr lang="en-US" dirty="0"/>
            <a:t>Train </a:t>
          </a:r>
        </a:p>
      </dgm:t>
    </dgm:pt>
    <dgm:pt modelId="{592BEBFD-CFE9-41A5-8F1B-4EFA45B0371D}" type="parTrans" cxnId="{5CCDE328-DE84-4D05-B564-CCE82F36D53E}">
      <dgm:prSet/>
      <dgm:spPr/>
      <dgm:t>
        <a:bodyPr/>
        <a:lstStyle/>
        <a:p>
          <a:endParaRPr lang="en-US"/>
        </a:p>
      </dgm:t>
    </dgm:pt>
    <dgm:pt modelId="{5FBC7798-06D1-4E66-B468-2C9461235482}" type="sibTrans" cxnId="{5CCDE328-DE84-4D05-B564-CCE82F36D53E}">
      <dgm:prSet/>
      <dgm:spPr/>
      <dgm:t>
        <a:bodyPr/>
        <a:lstStyle/>
        <a:p>
          <a:endParaRPr lang="en-US"/>
        </a:p>
      </dgm:t>
    </dgm:pt>
    <dgm:pt modelId="{3E942F30-68E1-4914-A2D6-3C3BD4102183}">
      <dgm:prSet phldrT="[Text]"/>
      <dgm:spPr/>
      <dgm:t>
        <a:bodyPr/>
        <a:lstStyle/>
        <a:p>
          <a:r>
            <a:rPr lang="en-US" dirty="0"/>
            <a:t>Document Training</a:t>
          </a:r>
        </a:p>
      </dgm:t>
    </dgm:pt>
    <dgm:pt modelId="{DC95A324-6C39-4D17-ADC3-2954A366D9E3}" type="parTrans" cxnId="{A9567B32-5106-41E4-833A-EAECE57DA0D2}">
      <dgm:prSet/>
      <dgm:spPr/>
      <dgm:t>
        <a:bodyPr/>
        <a:lstStyle/>
        <a:p>
          <a:endParaRPr lang="en-US"/>
        </a:p>
      </dgm:t>
    </dgm:pt>
    <dgm:pt modelId="{EE55934E-2DE0-4654-B142-24527E3F7F11}" type="sibTrans" cxnId="{A9567B32-5106-41E4-833A-EAECE57DA0D2}">
      <dgm:prSet/>
      <dgm:spPr/>
      <dgm:t>
        <a:bodyPr/>
        <a:lstStyle/>
        <a:p>
          <a:endParaRPr lang="en-US"/>
        </a:p>
      </dgm:t>
    </dgm:pt>
    <dgm:pt modelId="{61689AE9-770E-41D7-9DE8-254917C59B8E}">
      <dgm:prSet phldrT="[Text]"/>
      <dgm:spPr/>
      <dgm:t>
        <a:bodyPr/>
        <a:lstStyle/>
        <a:p>
          <a:r>
            <a:rPr lang="en-US" dirty="0"/>
            <a:t>Update as lab changes</a:t>
          </a:r>
        </a:p>
      </dgm:t>
    </dgm:pt>
    <dgm:pt modelId="{2EDAB8CF-9A13-44AF-922E-8D331D84B488}" type="parTrans" cxnId="{72B6D639-0386-4807-9180-C20CFF32DF9F}">
      <dgm:prSet/>
      <dgm:spPr/>
      <dgm:t>
        <a:bodyPr/>
        <a:lstStyle/>
        <a:p>
          <a:endParaRPr lang="en-US"/>
        </a:p>
      </dgm:t>
    </dgm:pt>
    <dgm:pt modelId="{6482CC89-4F9B-4212-99F1-A491A854A333}" type="sibTrans" cxnId="{72B6D639-0386-4807-9180-C20CFF32DF9F}">
      <dgm:prSet/>
      <dgm:spPr/>
      <dgm:t>
        <a:bodyPr/>
        <a:lstStyle/>
        <a:p>
          <a:endParaRPr lang="en-US"/>
        </a:p>
      </dgm:t>
    </dgm:pt>
    <dgm:pt modelId="{7B1F1D51-DC2A-4D06-BCB3-C464A0A22B34}" type="pres">
      <dgm:prSet presAssocID="{12470341-B175-466C-BE74-434A7EAD44A8}" presName="Name0" presStyleCnt="0">
        <dgm:presLayoutVars>
          <dgm:dir/>
          <dgm:resizeHandles val="exact"/>
        </dgm:presLayoutVars>
      </dgm:prSet>
      <dgm:spPr/>
    </dgm:pt>
    <dgm:pt modelId="{88B43B40-5C58-46C8-9D9C-6F73C638E133}" type="pres">
      <dgm:prSet presAssocID="{12470341-B175-466C-BE74-434A7EAD44A8}" presName="cycle" presStyleCnt="0"/>
      <dgm:spPr/>
    </dgm:pt>
    <dgm:pt modelId="{08DB9662-5653-4408-8003-98AC82C09EA0}" type="pres">
      <dgm:prSet presAssocID="{B9CE6D11-F9B1-4D73-89AE-EAFB5A1A7DAC}" presName="nodeFirstNode" presStyleLbl="node1" presStyleIdx="0" presStyleCnt="5" custRadScaleRad="98835">
        <dgm:presLayoutVars>
          <dgm:bulletEnabled val="1"/>
        </dgm:presLayoutVars>
      </dgm:prSet>
      <dgm:spPr/>
    </dgm:pt>
    <dgm:pt modelId="{8280971A-D6E5-4F4A-B51F-EF6C0CCD78B7}" type="pres">
      <dgm:prSet presAssocID="{7B1D5499-CA55-49F5-BCA3-E4144626B25D}" presName="sibTransFirstNode" presStyleLbl="bgShp" presStyleIdx="0" presStyleCnt="1"/>
      <dgm:spPr/>
    </dgm:pt>
    <dgm:pt modelId="{1B6AA4E3-BE0F-41B2-A7F2-D9BE09C0BA69}" type="pres">
      <dgm:prSet presAssocID="{7607A39F-7427-4C4C-A1EC-3E11378CCDD8}" presName="nodeFollowingNodes" presStyleLbl="node1" presStyleIdx="1" presStyleCnt="5">
        <dgm:presLayoutVars>
          <dgm:bulletEnabled val="1"/>
        </dgm:presLayoutVars>
      </dgm:prSet>
      <dgm:spPr/>
    </dgm:pt>
    <dgm:pt modelId="{936A429D-5637-463B-969C-4BFBAD4C4A79}" type="pres">
      <dgm:prSet presAssocID="{0038BC09-2A78-4423-B4BD-5EED72104753}" presName="nodeFollowingNodes" presStyleLbl="node1" presStyleIdx="2" presStyleCnt="5">
        <dgm:presLayoutVars>
          <dgm:bulletEnabled val="1"/>
        </dgm:presLayoutVars>
      </dgm:prSet>
      <dgm:spPr/>
    </dgm:pt>
    <dgm:pt modelId="{DE746ACA-3AF3-4237-AF04-085187A61796}" type="pres">
      <dgm:prSet presAssocID="{3E942F30-68E1-4914-A2D6-3C3BD4102183}" presName="nodeFollowingNodes" presStyleLbl="node1" presStyleIdx="3" presStyleCnt="5">
        <dgm:presLayoutVars>
          <dgm:bulletEnabled val="1"/>
        </dgm:presLayoutVars>
      </dgm:prSet>
      <dgm:spPr/>
    </dgm:pt>
    <dgm:pt modelId="{6D65C258-3460-476A-9D7C-1F167D1C9F70}" type="pres">
      <dgm:prSet presAssocID="{61689AE9-770E-41D7-9DE8-254917C59B8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2970BC0D-E5F8-47D4-AE73-0F3249B7A3A7}" type="presOf" srcId="{12470341-B175-466C-BE74-434A7EAD44A8}" destId="{7B1F1D51-DC2A-4D06-BCB3-C464A0A22B34}" srcOrd="0" destOrd="0" presId="urn:microsoft.com/office/officeart/2005/8/layout/cycle3"/>
    <dgm:cxn modelId="{5CCDE328-DE84-4D05-B564-CCE82F36D53E}" srcId="{12470341-B175-466C-BE74-434A7EAD44A8}" destId="{0038BC09-2A78-4423-B4BD-5EED72104753}" srcOrd="2" destOrd="0" parTransId="{592BEBFD-CFE9-41A5-8F1B-4EFA45B0371D}" sibTransId="{5FBC7798-06D1-4E66-B468-2C9461235482}"/>
    <dgm:cxn modelId="{A9567B32-5106-41E4-833A-EAECE57DA0D2}" srcId="{12470341-B175-466C-BE74-434A7EAD44A8}" destId="{3E942F30-68E1-4914-A2D6-3C3BD4102183}" srcOrd="3" destOrd="0" parTransId="{DC95A324-6C39-4D17-ADC3-2954A366D9E3}" sibTransId="{EE55934E-2DE0-4654-B142-24527E3F7F11}"/>
    <dgm:cxn modelId="{633EC237-484F-486B-B1B8-332A74399E2F}" type="presOf" srcId="{7607A39F-7427-4C4C-A1EC-3E11378CCDD8}" destId="{1B6AA4E3-BE0F-41B2-A7F2-D9BE09C0BA69}" srcOrd="0" destOrd="0" presId="urn:microsoft.com/office/officeart/2005/8/layout/cycle3"/>
    <dgm:cxn modelId="{72B6D639-0386-4807-9180-C20CFF32DF9F}" srcId="{12470341-B175-466C-BE74-434A7EAD44A8}" destId="{61689AE9-770E-41D7-9DE8-254917C59B8E}" srcOrd="4" destOrd="0" parTransId="{2EDAB8CF-9A13-44AF-922E-8D331D84B488}" sibTransId="{6482CC89-4F9B-4212-99F1-A491A854A333}"/>
    <dgm:cxn modelId="{67660C3A-3251-4A95-ABB2-B4DD509D908B}" type="presOf" srcId="{B9CE6D11-F9B1-4D73-89AE-EAFB5A1A7DAC}" destId="{08DB9662-5653-4408-8003-98AC82C09EA0}" srcOrd="0" destOrd="0" presId="urn:microsoft.com/office/officeart/2005/8/layout/cycle3"/>
    <dgm:cxn modelId="{EA02EF4F-C00E-4D6B-8D12-10A1474767A3}" srcId="{12470341-B175-466C-BE74-434A7EAD44A8}" destId="{B9CE6D11-F9B1-4D73-89AE-EAFB5A1A7DAC}" srcOrd="0" destOrd="0" parTransId="{1D5A2BC7-8DBC-4233-9432-7F82D09FDC67}" sibTransId="{7B1D5499-CA55-49F5-BCA3-E4144626B25D}"/>
    <dgm:cxn modelId="{2A43AB58-A0F1-42F5-9625-37F5C75DCC8D}" type="presOf" srcId="{3E942F30-68E1-4914-A2D6-3C3BD4102183}" destId="{DE746ACA-3AF3-4237-AF04-085187A61796}" srcOrd="0" destOrd="0" presId="urn:microsoft.com/office/officeart/2005/8/layout/cycle3"/>
    <dgm:cxn modelId="{4F367784-0A00-4E38-A87A-B568F6F56BA7}" type="presOf" srcId="{61689AE9-770E-41D7-9DE8-254917C59B8E}" destId="{6D65C258-3460-476A-9D7C-1F167D1C9F70}" srcOrd="0" destOrd="0" presId="urn:microsoft.com/office/officeart/2005/8/layout/cycle3"/>
    <dgm:cxn modelId="{0D5E49A6-86C6-47A3-A376-60C4A24FF213}" type="presOf" srcId="{7B1D5499-CA55-49F5-BCA3-E4144626B25D}" destId="{8280971A-D6E5-4F4A-B51F-EF6C0CCD78B7}" srcOrd="0" destOrd="0" presId="urn:microsoft.com/office/officeart/2005/8/layout/cycle3"/>
    <dgm:cxn modelId="{3A2596A7-C6B3-4798-AE7C-E06DB2019327}" srcId="{12470341-B175-466C-BE74-434A7EAD44A8}" destId="{7607A39F-7427-4C4C-A1EC-3E11378CCDD8}" srcOrd="1" destOrd="0" parTransId="{763C689E-4B62-4DEC-9393-4ADEA242E2E0}" sibTransId="{0E40B394-B94B-4C56-A110-74092CE9EE78}"/>
    <dgm:cxn modelId="{54E1B3DF-3A7A-492E-B00F-F3D5A337CCD1}" type="presOf" srcId="{0038BC09-2A78-4423-B4BD-5EED72104753}" destId="{936A429D-5637-463B-969C-4BFBAD4C4A79}" srcOrd="0" destOrd="0" presId="urn:microsoft.com/office/officeart/2005/8/layout/cycle3"/>
    <dgm:cxn modelId="{AAB6EF53-8501-4110-848D-5DB6DD547CE1}" type="presParOf" srcId="{7B1F1D51-DC2A-4D06-BCB3-C464A0A22B34}" destId="{88B43B40-5C58-46C8-9D9C-6F73C638E133}" srcOrd="0" destOrd="0" presId="urn:microsoft.com/office/officeart/2005/8/layout/cycle3"/>
    <dgm:cxn modelId="{47D80B64-565F-4B28-A6B7-734DC2A5D422}" type="presParOf" srcId="{88B43B40-5C58-46C8-9D9C-6F73C638E133}" destId="{08DB9662-5653-4408-8003-98AC82C09EA0}" srcOrd="0" destOrd="0" presId="urn:microsoft.com/office/officeart/2005/8/layout/cycle3"/>
    <dgm:cxn modelId="{3C19707E-51B7-48CC-B841-180434885654}" type="presParOf" srcId="{88B43B40-5C58-46C8-9D9C-6F73C638E133}" destId="{8280971A-D6E5-4F4A-B51F-EF6C0CCD78B7}" srcOrd="1" destOrd="0" presId="urn:microsoft.com/office/officeart/2005/8/layout/cycle3"/>
    <dgm:cxn modelId="{88474FA4-406E-431B-BA30-A630836B43A7}" type="presParOf" srcId="{88B43B40-5C58-46C8-9D9C-6F73C638E133}" destId="{1B6AA4E3-BE0F-41B2-A7F2-D9BE09C0BA69}" srcOrd="2" destOrd="0" presId="urn:microsoft.com/office/officeart/2005/8/layout/cycle3"/>
    <dgm:cxn modelId="{181221E5-78F2-4A74-8977-F94F36692A04}" type="presParOf" srcId="{88B43B40-5C58-46C8-9D9C-6F73C638E133}" destId="{936A429D-5637-463B-969C-4BFBAD4C4A79}" srcOrd="3" destOrd="0" presId="urn:microsoft.com/office/officeart/2005/8/layout/cycle3"/>
    <dgm:cxn modelId="{0B56CB58-3085-40D3-8FBA-8FFF7465D3A7}" type="presParOf" srcId="{88B43B40-5C58-46C8-9D9C-6F73C638E133}" destId="{DE746ACA-3AF3-4237-AF04-085187A61796}" srcOrd="4" destOrd="0" presId="urn:microsoft.com/office/officeart/2005/8/layout/cycle3"/>
    <dgm:cxn modelId="{1364ABF2-A7A4-4CCE-8A2C-44364FF3688A}" type="presParOf" srcId="{88B43B40-5C58-46C8-9D9C-6F73C638E133}" destId="{6D65C258-3460-476A-9D7C-1F167D1C9F7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0971A-D6E5-4F4A-B51F-EF6C0CCD78B7}">
      <dsp:nvSpPr>
        <dsp:cNvPr id="0" name=""/>
        <dsp:cNvSpPr/>
      </dsp:nvSpPr>
      <dsp:spPr>
        <a:xfrm>
          <a:off x="820700" y="-550"/>
          <a:ext cx="3118749" cy="3118749"/>
        </a:xfrm>
        <a:prstGeom prst="circularArrow">
          <a:avLst>
            <a:gd name="adj1" fmla="val 5544"/>
            <a:gd name="adj2" fmla="val 330680"/>
            <a:gd name="adj3" fmla="val 13865055"/>
            <a:gd name="adj4" fmla="val 17331956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B9662-5653-4408-8003-98AC82C09EA0}">
      <dsp:nvSpPr>
        <dsp:cNvPr id="0" name=""/>
        <dsp:cNvSpPr/>
      </dsp:nvSpPr>
      <dsp:spPr>
        <a:xfrm>
          <a:off x="1678138" y="16048"/>
          <a:ext cx="1403872" cy="7019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ID Hazards</a:t>
          </a:r>
        </a:p>
      </dsp:txBody>
      <dsp:txXfrm>
        <a:off x="1712404" y="50314"/>
        <a:ext cx="1335340" cy="633404"/>
      </dsp:txXfrm>
    </dsp:sp>
    <dsp:sp modelId="{1B6AA4E3-BE0F-41B2-A7F2-D9BE09C0BA69}">
      <dsp:nvSpPr>
        <dsp:cNvPr id="0" name=""/>
        <dsp:cNvSpPr/>
      </dsp:nvSpPr>
      <dsp:spPr>
        <a:xfrm>
          <a:off x="2943003" y="919532"/>
          <a:ext cx="1403872" cy="7019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Develop SOPs</a:t>
          </a:r>
        </a:p>
      </dsp:txBody>
      <dsp:txXfrm>
        <a:off x="2977269" y="953798"/>
        <a:ext cx="1335340" cy="633404"/>
      </dsp:txXfrm>
    </dsp:sp>
    <dsp:sp modelId="{936A429D-5637-463B-969C-4BFBAD4C4A79}">
      <dsp:nvSpPr>
        <dsp:cNvPr id="0" name=""/>
        <dsp:cNvSpPr/>
      </dsp:nvSpPr>
      <dsp:spPr>
        <a:xfrm>
          <a:off x="2459867" y="2406469"/>
          <a:ext cx="1403872" cy="7019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 </a:t>
          </a:r>
        </a:p>
      </dsp:txBody>
      <dsp:txXfrm>
        <a:off x="2494133" y="2440735"/>
        <a:ext cx="1335340" cy="633404"/>
      </dsp:txXfrm>
    </dsp:sp>
    <dsp:sp modelId="{DE746ACA-3AF3-4237-AF04-085187A61796}">
      <dsp:nvSpPr>
        <dsp:cNvPr id="0" name=""/>
        <dsp:cNvSpPr/>
      </dsp:nvSpPr>
      <dsp:spPr>
        <a:xfrm>
          <a:off x="896409" y="2406469"/>
          <a:ext cx="1403872" cy="701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Document Training</a:t>
          </a:r>
        </a:p>
      </dsp:txBody>
      <dsp:txXfrm>
        <a:off x="930675" y="2440735"/>
        <a:ext cx="1335340" cy="633404"/>
      </dsp:txXfrm>
    </dsp:sp>
    <dsp:sp modelId="{6D65C258-3460-476A-9D7C-1F167D1C9F70}">
      <dsp:nvSpPr>
        <dsp:cNvPr id="0" name=""/>
        <dsp:cNvSpPr/>
      </dsp:nvSpPr>
      <dsp:spPr>
        <a:xfrm>
          <a:off x="413274" y="919532"/>
          <a:ext cx="1403872" cy="7019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Update as lab changes</a:t>
          </a:r>
        </a:p>
      </dsp:txBody>
      <dsp:txXfrm>
        <a:off x="447540" y="953798"/>
        <a:ext cx="1335340" cy="633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655A2-6730-418B-AFF9-1C7B12E305EE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E22F7-12D3-4306-92EC-80DE4D3A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6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22F7-12D3-4306-92EC-80DE4D3A3D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04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 Hazards: We must identify hazards in the lab to serve as basis</a:t>
            </a:r>
            <a:r>
              <a:rPr lang="en-US" baseline="0" dirty="0"/>
              <a:t> for needed training</a:t>
            </a:r>
            <a:r>
              <a:rPr lang="en-US" dirty="0"/>
              <a:t> (can use EHS Hazard Assessment for this)</a:t>
            </a:r>
          </a:p>
          <a:p>
            <a:r>
              <a:rPr lang="en-US" dirty="0"/>
              <a:t>Develop SOPs: Need standards and procedures for lab work</a:t>
            </a:r>
            <a:r>
              <a:rPr lang="en-US" baseline="0" dirty="0"/>
              <a:t> and serves as a training tool (</a:t>
            </a:r>
            <a:r>
              <a:rPr lang="en-US" dirty="0"/>
              <a:t>CCE SOP library and EHS general procedures)</a:t>
            </a:r>
          </a:p>
          <a:p>
            <a:r>
              <a:rPr lang="en-US" dirty="0"/>
              <a:t>Train: Use SOPs, hands-on demonstration, observe trainee to verify they have</a:t>
            </a:r>
            <a:r>
              <a:rPr lang="en-US" baseline="0" dirty="0"/>
              <a:t> acquired skill/knowledge</a:t>
            </a:r>
            <a:endParaRPr lang="en-US" dirty="0"/>
          </a:p>
          <a:p>
            <a:r>
              <a:rPr lang="en-US" dirty="0"/>
              <a:t>Document: Training must be documented</a:t>
            </a:r>
            <a:r>
              <a:rPr lang="en-US" baseline="0" dirty="0"/>
              <a:t> (</a:t>
            </a:r>
            <a:r>
              <a:rPr lang="en-US" dirty="0"/>
              <a:t>Use EHS Workplace Specific Orientation)</a:t>
            </a:r>
          </a:p>
          <a:p>
            <a:r>
              <a:rPr lang="en-US" dirty="0"/>
              <a:t>Update as lab changes: New processes, equipment, procedures, may mean new hazards! Start cycle again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E22F7-12D3-4306-92EC-80DE4D3A3D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8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48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90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4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1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7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4613-DA1C-4040-BF75-8F121E3B097C}" type="datetimeFigureOut">
              <a:rPr lang="en-US" smtClean="0"/>
              <a:t>2/19/20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F4CA-6B22-458E-A68F-C5237372B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4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954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Incident Summary for CCE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CCE Safety Committee Meeting </a:t>
            </a:r>
          </a:p>
          <a:p>
            <a:r>
              <a:rPr lang="en-US" dirty="0"/>
              <a:t>February 6, 2020</a:t>
            </a:r>
          </a:p>
        </p:txBody>
      </p:sp>
    </p:spTree>
    <p:extLst>
      <p:ext uri="{BB962C8B-B14F-4D97-AF65-F5344CB8AC3E}">
        <p14:creationId xmlns:p14="http://schemas.microsoft.com/office/powerpoint/2010/main" val="3338664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333" y="140683"/>
            <a:ext cx="7886700" cy="915034"/>
          </a:xfrm>
        </p:spPr>
        <p:txBody>
          <a:bodyPr/>
          <a:lstStyle/>
          <a:p>
            <a:r>
              <a:rPr lang="en-US" b="1" dirty="0"/>
              <a:t>Overview of Incidents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333" y="1690689"/>
            <a:ext cx="834909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76793"/>
              </p:ext>
            </p:extLst>
          </p:nvPr>
        </p:nvGraphicFramePr>
        <p:xfrm>
          <a:off x="1708481" y="1198355"/>
          <a:ext cx="5906797" cy="310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009">
                  <a:extLst>
                    <a:ext uri="{9D8B030D-6E8A-4147-A177-3AD203B41FA5}">
                      <a16:colId xmlns:a16="http://schemas.microsoft.com/office/drawing/2014/main" val="4057692766"/>
                    </a:ext>
                  </a:extLst>
                </a:gridCol>
                <a:gridCol w="1882227">
                  <a:extLst>
                    <a:ext uri="{9D8B030D-6E8A-4147-A177-3AD203B41FA5}">
                      <a16:colId xmlns:a16="http://schemas.microsoft.com/office/drawing/2014/main" val="1232259914"/>
                    </a:ext>
                  </a:extLst>
                </a:gridCol>
                <a:gridCol w="1801561">
                  <a:extLst>
                    <a:ext uri="{9D8B030D-6E8A-4147-A177-3AD203B41FA5}">
                      <a16:colId xmlns:a16="http://schemas.microsoft.com/office/drawing/2014/main" val="1881839439"/>
                    </a:ext>
                  </a:extLst>
                </a:gridCol>
              </a:tblGrid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for current Quarter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for current Academic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3515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Equipment 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926900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Chemical Exposures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16748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Biohazard 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48697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Chemical Spills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588526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Injuries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816643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r>
                        <a:rPr lang="en-US" dirty="0"/>
                        <a:t>Fires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57687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38141" y="4846091"/>
            <a:ext cx="48474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Current Quarter: November 6, 2019 to present</a:t>
            </a:r>
          </a:p>
          <a:p>
            <a:pPr algn="ctr"/>
            <a:r>
              <a:rPr lang="en-US" dirty="0"/>
              <a:t>Academic Year: September 2019 to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95578"/>
          </a:xfrm>
        </p:spPr>
        <p:txBody>
          <a:bodyPr>
            <a:normAutofit/>
          </a:bodyPr>
          <a:lstStyle/>
          <a:p>
            <a:r>
              <a:rPr lang="en-US" sz="4000" dirty="0"/>
              <a:t>Chemical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0704"/>
            <a:ext cx="6009894" cy="5193791"/>
          </a:xfrm>
        </p:spPr>
        <p:txBody>
          <a:bodyPr>
            <a:normAutofit/>
          </a:bodyPr>
          <a:lstStyle/>
          <a:p>
            <a:r>
              <a:rPr lang="en-US" sz="2000" dirty="0"/>
              <a:t>Researcher was pumping a side-arm flask containing 5 mL of tert-butylamine into glovebox </a:t>
            </a:r>
          </a:p>
          <a:p>
            <a:r>
              <a:rPr lang="en-US" sz="2000" dirty="0"/>
              <a:t>Another researcher working near the glovebox could smell the amine</a:t>
            </a:r>
          </a:p>
          <a:p>
            <a:pPr marL="0" indent="0">
              <a:buNone/>
            </a:pPr>
            <a:r>
              <a:rPr lang="en-US" sz="2000" dirty="0"/>
              <a:t>	-Researcher did not experience any symptoms 	of over exposure (outlined in the SDS)</a:t>
            </a:r>
          </a:p>
          <a:p>
            <a:r>
              <a:rPr lang="en-US" sz="2000" dirty="0"/>
              <a:t>When flask was brought into box some time later, about 2 mL of the amine had been lost</a:t>
            </a:r>
          </a:p>
          <a:p>
            <a:pPr marL="0" indent="0">
              <a:buNone/>
            </a:pPr>
            <a:r>
              <a:rPr lang="en-US" sz="2000" dirty="0"/>
              <a:t>	-Flask was not under vacuum in antechamber, 	causing a leak</a:t>
            </a:r>
          </a:p>
          <a:p>
            <a:pPr marL="0" indent="0">
              <a:buNone/>
            </a:pPr>
            <a:r>
              <a:rPr lang="en-US" sz="2000" dirty="0"/>
              <a:t>	-Best to use sealable Strauss flask, but can use 	partial fill/partial vacuum with antechamber to 	prevent leak </a:t>
            </a:r>
          </a:p>
          <a:p>
            <a:pPr marL="0" indent="0">
              <a:buNone/>
            </a:pPr>
            <a:r>
              <a:rPr lang="en-US" sz="2000" dirty="0"/>
              <a:t>	-Glovebox vacuum pump exhaust not 	connected to building exhaust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295" y="712916"/>
            <a:ext cx="2307336" cy="230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 Bite-Injury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22" y="2063369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Mouse had not been used in any experiments (no laboratory biohazards) </a:t>
            </a:r>
          </a:p>
          <a:p>
            <a:r>
              <a:rPr lang="en-US" sz="2400" dirty="0"/>
              <a:t>Lab procedure required the use of double-gloves, but the researcher only had one pair</a:t>
            </a:r>
          </a:p>
          <a:p>
            <a:r>
              <a:rPr lang="en-US" sz="2400" dirty="0"/>
              <a:t>Researcher admitted to being complacent</a:t>
            </a:r>
          </a:p>
          <a:p>
            <a:pPr marL="0" indent="0">
              <a:buNone/>
            </a:pPr>
            <a:r>
              <a:rPr lang="en-US" sz="2400" dirty="0"/>
              <a:t>	-Complacency in the lab, especially around repetitive 	work, is a common cause of incidents </a:t>
            </a:r>
          </a:p>
          <a:p>
            <a:pPr marL="0" indent="0">
              <a:buNone/>
            </a:pPr>
            <a:r>
              <a:rPr lang="en-US" sz="2400" dirty="0"/>
              <a:t>	-If a procedure is needed, work with Faculty/lab 	members to develop one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742" y="365126"/>
            <a:ext cx="1823466" cy="182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1974"/>
            <a:ext cx="7886700" cy="1325563"/>
          </a:xfrm>
        </p:spPr>
        <p:txBody>
          <a:bodyPr/>
          <a:lstStyle/>
          <a:p>
            <a:r>
              <a:rPr lang="en-US" dirty="0"/>
              <a:t>Near Miss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3896"/>
            <a:ext cx="7886700" cy="4723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Abandoned samples in Church and Noyes </a:t>
            </a:r>
          </a:p>
          <a:p>
            <a:pPr marL="0" indent="0">
              <a:buNone/>
            </a:pPr>
            <a:r>
              <a:rPr lang="en-US" sz="2000" dirty="0"/>
              <a:t>	-Church: small sealed sample vials left in employee’s mailbox</a:t>
            </a:r>
          </a:p>
          <a:p>
            <a:pPr marL="0" indent="0">
              <a:buNone/>
            </a:pPr>
            <a:r>
              <a:rPr lang="en-US" sz="2000" dirty="0"/>
              <a:t>	-Noyes: samples left in copier room</a:t>
            </a:r>
          </a:p>
          <a:p>
            <a:r>
              <a:rPr lang="en-US" sz="2000" dirty="0"/>
              <a:t>Caused concern, Security was involved </a:t>
            </a:r>
          </a:p>
          <a:p>
            <a:r>
              <a:rPr lang="en-US" sz="2000" dirty="0"/>
              <a:t>Owners of samples eventually found</a:t>
            </a:r>
          </a:p>
          <a:p>
            <a:pPr marL="0" indent="0">
              <a:buNone/>
            </a:pPr>
            <a:r>
              <a:rPr lang="en-US" sz="2000" dirty="0"/>
              <a:t>	-Bring samples directly back to lab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Improper Sharps Disposal</a:t>
            </a:r>
          </a:p>
          <a:p>
            <a:r>
              <a:rPr lang="en-US" sz="2000" dirty="0"/>
              <a:t>No injuries</a:t>
            </a:r>
          </a:p>
          <a:p>
            <a:r>
              <a:rPr lang="en-US" sz="2000" dirty="0"/>
              <a:t>Received letter from waste company </a:t>
            </a:r>
          </a:p>
          <a:p>
            <a:pPr marL="0" indent="0">
              <a:buNone/>
            </a:pP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887" y="3300984"/>
            <a:ext cx="2455778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00" y="-1714500"/>
            <a:ext cx="54864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8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Lab Specific Training Elements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88232732"/>
              </p:ext>
            </p:extLst>
          </p:nvPr>
        </p:nvGraphicFramePr>
        <p:xfrm>
          <a:off x="1899317" y="2018922"/>
          <a:ext cx="4760150" cy="3108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418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</TotalTime>
  <Words>427</Words>
  <Application>Microsoft Macintosh PowerPoint</Application>
  <PresentationFormat>On-screen Show (4:3)</PresentationFormat>
  <Paragraphs>69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Incident Summary for CCE  </vt:lpstr>
      <vt:lpstr>Overview of Incidents</vt:lpstr>
      <vt:lpstr>Chemical Exposure</vt:lpstr>
      <vt:lpstr>Animal Bite-Injury</vt:lpstr>
      <vt:lpstr>Near Miss Events</vt:lpstr>
      <vt:lpstr>PowerPoint Presentation</vt:lpstr>
      <vt:lpstr>Lab Specific Training Elements</vt:lpstr>
    </vt:vector>
  </TitlesOfParts>
  <Company>Caltech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Siladke, Nathan A.</dc:creator>
  <cp:lastModifiedBy>Microsoft Office User</cp:lastModifiedBy>
  <cp:revision>127</cp:revision>
  <dcterms:created xsi:type="dcterms:W3CDTF">2018-08-29T19:21:06Z</dcterms:created>
  <dcterms:modified xsi:type="dcterms:W3CDTF">2020-02-19T16:46:26Z</dcterms:modified>
</cp:coreProperties>
</file>