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6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0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4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9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6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6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2/22/19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4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2/22/19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1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2/22/19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6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1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4613-DA1C-4040-BF75-8F121E3B097C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7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4613-DA1C-4040-BF75-8F121E3B097C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F4CA-6B22-458E-A68F-C5237372B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4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9540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Incident Summary for CCE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2018-current </a:t>
            </a:r>
          </a:p>
        </p:txBody>
      </p:sp>
    </p:spTree>
    <p:extLst>
      <p:ext uri="{BB962C8B-B14F-4D97-AF65-F5344CB8AC3E}">
        <p14:creationId xmlns:p14="http://schemas.microsoft.com/office/powerpoint/2010/main" val="333866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333" y="140683"/>
            <a:ext cx="7886700" cy="915034"/>
          </a:xfrm>
        </p:spPr>
        <p:txBody>
          <a:bodyPr/>
          <a:lstStyle/>
          <a:p>
            <a:r>
              <a:rPr lang="en-US" b="1" dirty="0"/>
              <a:t>Overview of Incidents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33" y="1690689"/>
            <a:ext cx="834909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206722"/>
              </p:ext>
            </p:extLst>
          </p:nvPr>
        </p:nvGraphicFramePr>
        <p:xfrm>
          <a:off x="1922748" y="1515841"/>
          <a:ext cx="5478264" cy="2690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732">
                  <a:extLst>
                    <a:ext uri="{9D8B030D-6E8A-4147-A177-3AD203B41FA5}">
                      <a16:colId xmlns:a16="http://schemas.microsoft.com/office/drawing/2014/main" val="4057692766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1565733225"/>
                    </a:ext>
                  </a:extLst>
                </a:gridCol>
                <a:gridCol w="1670859">
                  <a:extLst>
                    <a:ext uri="{9D8B030D-6E8A-4147-A177-3AD203B41FA5}">
                      <a16:colId xmlns:a16="http://schemas.microsoft.com/office/drawing/2014/main" val="1881839439"/>
                    </a:ext>
                  </a:extLst>
                </a:gridCol>
              </a:tblGrid>
              <a:tr h="410018">
                <a:tc>
                  <a:txBody>
                    <a:bodyPr/>
                    <a:lstStyle/>
                    <a:p>
                      <a:r>
                        <a:rPr lang="en-US" dirty="0"/>
                        <a:t>Incident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for</a:t>
                      </a:r>
                      <a:r>
                        <a:rPr lang="en-US" baseline="0" dirty="0"/>
                        <a:t> Current Quarter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for 2018 Academic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73515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/>
                        <a:t>Equipment related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926900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/>
                        <a:t>Chemical Exposures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816748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/>
                        <a:t>Chemical Spills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588526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/>
                        <a:t>Injuries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816643"/>
                  </a:ext>
                </a:extLst>
              </a:tr>
              <a:tr h="410018">
                <a:tc>
                  <a:txBody>
                    <a:bodyPr/>
                    <a:lstStyle/>
                    <a:p>
                      <a:r>
                        <a:rPr lang="en-US" dirty="0"/>
                        <a:t>Fires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57687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8385" y="4380859"/>
            <a:ext cx="3853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Quarter: 11/2018 to current</a:t>
            </a:r>
          </a:p>
          <a:p>
            <a:r>
              <a:rPr lang="en-US" dirty="0"/>
              <a:t>2018 Academic Year: 9/2018 to current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8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8996"/>
            <a:ext cx="7886700" cy="690590"/>
          </a:xfrm>
        </p:spPr>
        <p:txBody>
          <a:bodyPr>
            <a:normAutofit fontScale="90000"/>
          </a:bodyPr>
          <a:lstStyle/>
          <a:p>
            <a:r>
              <a:rPr lang="en-US" dirty="0"/>
              <a:t>Equipment Related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39091"/>
            <a:ext cx="7886700" cy="5810597"/>
          </a:xfrm>
        </p:spPr>
        <p:txBody>
          <a:bodyPr>
            <a:normAutofit/>
          </a:bodyPr>
          <a:lstStyle/>
          <a:p>
            <a:r>
              <a:rPr lang="en-US" sz="2400" b="1" dirty="0"/>
              <a:t>Liquid nitrogen valve partially stuck open</a:t>
            </a:r>
            <a:r>
              <a:rPr lang="en-US" sz="2400" dirty="0"/>
              <a:t>: </a:t>
            </a:r>
            <a:r>
              <a:rPr lang="en-US" sz="2200" dirty="0"/>
              <a:t>After dispensing liquid nitrogen, valve was difficult to fully close so there was a small leak  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000" dirty="0"/>
              <a:t>-Lab was eventually able to close valve</a:t>
            </a:r>
          </a:p>
          <a:p>
            <a:pPr marL="457200" lvl="1" indent="0">
              <a:buNone/>
            </a:pPr>
            <a:r>
              <a:rPr lang="en-US" sz="2000" dirty="0"/>
              <a:t>	-A few of these occurred on the same day in different labs, right 	after raining.  Humidity levels were very high</a:t>
            </a:r>
          </a:p>
          <a:p>
            <a:pPr marL="457200" lvl="1" indent="0">
              <a:buNone/>
            </a:pPr>
            <a:r>
              <a:rPr lang="en-US" sz="2000" dirty="0"/>
              <a:t>	-Can use heat gun on valve if leak is slow and no danger of 	asphyxiation or contact with leaking nitrogen. Call Safety for 	assistance</a:t>
            </a:r>
          </a:p>
          <a:p>
            <a:pPr marL="457200" lvl="1" indent="0">
              <a:buNone/>
            </a:pPr>
            <a:r>
              <a:rPr lang="en-US" sz="2000" dirty="0"/>
              <a:t>	-If leak is large, evacuate lab area and call x5000</a:t>
            </a:r>
          </a:p>
          <a:p>
            <a:pPr marL="457200" lvl="1" indent="0">
              <a:buNone/>
            </a:pPr>
            <a:endParaRPr lang="en-US" dirty="0"/>
          </a:p>
          <a:p>
            <a:pPr marL="0" lvl="1"/>
            <a:r>
              <a:rPr lang="en-US" b="1" dirty="0"/>
              <a:t>False alarm, phosphine:</a:t>
            </a:r>
            <a:r>
              <a:rPr lang="en-US" dirty="0"/>
              <a:t> </a:t>
            </a:r>
            <a:r>
              <a:rPr lang="en-US" sz="2200" dirty="0"/>
              <a:t>Phosphine alarm sounded, likely    tripped due to construction dust. Building was evacuated</a:t>
            </a:r>
          </a:p>
          <a:p>
            <a:pPr marL="0" lvl="1" indent="0">
              <a:buNone/>
            </a:pPr>
            <a:r>
              <a:rPr lang="en-US" sz="2200" b="1" dirty="0"/>
              <a:t>	</a:t>
            </a:r>
            <a:r>
              <a:rPr lang="en-US" sz="2200" dirty="0"/>
              <a:t>-</a:t>
            </a:r>
            <a:r>
              <a:rPr lang="en-US" sz="2000" dirty="0"/>
              <a:t>Phosphine not being used in lab, so alarm was shut off  </a:t>
            </a:r>
          </a:p>
          <a:p>
            <a:pPr marL="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744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247"/>
            <a:ext cx="7886700" cy="1031412"/>
          </a:xfrm>
        </p:spPr>
        <p:txBody>
          <a:bodyPr/>
          <a:lstStyle/>
          <a:p>
            <a:r>
              <a:rPr lang="en-US" dirty="0"/>
              <a:t>Chemical Exposures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3659"/>
            <a:ext cx="7886700" cy="5187141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Potential inhalation of triethylamine</a:t>
            </a:r>
            <a:r>
              <a:rPr lang="en-US" sz="2400" dirty="0"/>
              <a:t>:  </a:t>
            </a:r>
            <a:r>
              <a:rPr lang="en-US" sz="2200" dirty="0"/>
              <a:t>Graduate student felt dizzy after experiencing a ‘fishy’ smell coming from a shared </a:t>
            </a:r>
            <a:r>
              <a:rPr lang="en-US" sz="2200" dirty="0" err="1"/>
              <a:t>rotovap</a:t>
            </a:r>
            <a:r>
              <a:rPr lang="en-US" sz="2200" dirty="0"/>
              <a:t>.  Student felt OK after getting fresh air.</a:t>
            </a:r>
          </a:p>
          <a:p>
            <a:pPr marL="0" indent="0">
              <a:buNone/>
            </a:pPr>
            <a:r>
              <a:rPr lang="en-US" sz="2200" dirty="0"/>
              <a:t>	-Shared </a:t>
            </a:r>
            <a:r>
              <a:rPr lang="en-US" sz="2200" dirty="0" err="1"/>
              <a:t>rotovap</a:t>
            </a:r>
            <a:r>
              <a:rPr lang="en-US" sz="2200" dirty="0"/>
              <a:t> had an issue with the vacuum system that 	caused a leak, issue was not communicated to other lab 	members </a:t>
            </a:r>
          </a:p>
          <a:p>
            <a:pPr marL="0" indent="0">
              <a:buNone/>
            </a:pPr>
            <a:r>
              <a:rPr lang="en-US" sz="2200" dirty="0"/>
              <a:t>	-Lab members must communicate to others when shared 	equipment has issues.  </a:t>
            </a:r>
          </a:p>
          <a:p>
            <a:pPr marL="0" indent="0">
              <a:buNone/>
            </a:pPr>
            <a:r>
              <a:rPr lang="en-US" sz="2200" dirty="0"/>
              <a:t>	-Lab discussed posting signage if equipment is out of order 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b="1" dirty="0"/>
              <a:t>Minor sulfuric acid exposure</a:t>
            </a:r>
            <a:r>
              <a:rPr lang="en-US" sz="2400" b="1" dirty="0"/>
              <a:t>: </a:t>
            </a:r>
            <a:r>
              <a:rPr lang="en-US" sz="2200" dirty="0"/>
              <a:t>a student was exposed to splattered material generated from a reaction of sucrose with sulfuric acid when they moved to the side of a blast shield.  This resulted in minor burns. 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200" dirty="0"/>
              <a:t>-Student’s inexperience coupled with the nature of this 	experiment may require additional controls to prevent exposure</a:t>
            </a:r>
          </a:p>
          <a:p>
            <a:pPr marL="0" indent="0">
              <a:buNone/>
            </a:pPr>
            <a:r>
              <a:rPr lang="en-US" sz="2200" dirty="0"/>
              <a:t>	-Incident reporting and internal communication procedures are 	being evaluated and reinforced  </a:t>
            </a:r>
          </a:p>
        </p:txBody>
      </p:sp>
    </p:spTree>
    <p:extLst>
      <p:ext uri="{BB962C8B-B14F-4D97-AF65-F5344CB8AC3E}">
        <p14:creationId xmlns:p14="http://schemas.microsoft.com/office/powerpoint/2010/main" val="244092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3718"/>
          </a:xfrm>
        </p:spPr>
        <p:txBody>
          <a:bodyPr/>
          <a:lstStyle/>
          <a:p>
            <a:r>
              <a:rPr lang="en-US" dirty="0"/>
              <a:t>Chemical Spill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3540"/>
            <a:ext cx="7886700" cy="5461460"/>
          </a:xfrm>
        </p:spPr>
        <p:txBody>
          <a:bodyPr>
            <a:normAutofit/>
          </a:bodyPr>
          <a:lstStyle/>
          <a:p>
            <a:r>
              <a:rPr lang="en-US" sz="2400" b="1" dirty="0"/>
              <a:t>Spill of acryloyl chloride:  </a:t>
            </a:r>
            <a:r>
              <a:rPr lang="en-US" sz="2200" dirty="0"/>
              <a:t>Lab members experienced </a:t>
            </a:r>
            <a:r>
              <a:rPr lang="en-US" sz="2200" dirty="0" err="1"/>
              <a:t>lachrymating</a:t>
            </a:r>
            <a:r>
              <a:rPr lang="en-US" sz="2200" dirty="0"/>
              <a:t> odor in the lab.  Lab evacuated and found a cracked bottle of </a:t>
            </a:r>
            <a:r>
              <a:rPr lang="en-US" sz="2200" dirty="0" err="1"/>
              <a:t>acryloyl</a:t>
            </a:r>
            <a:r>
              <a:rPr lang="en-US" sz="2200" dirty="0"/>
              <a:t> chloride in a refrigerator had leaked. Lab secured area then called Security.</a:t>
            </a:r>
          </a:p>
          <a:p>
            <a:pPr marL="0" indent="0">
              <a:buNone/>
            </a:pPr>
            <a:r>
              <a:rPr lang="en-US" sz="2200" b="1" dirty="0"/>
              <a:t>	</a:t>
            </a:r>
            <a:r>
              <a:rPr lang="en-US" sz="2000" dirty="0"/>
              <a:t>-Bottle cracked because this monomer polymerized, likely 	generating pressure and/or heat</a:t>
            </a:r>
          </a:p>
          <a:p>
            <a:pPr marL="0" indent="0">
              <a:buNone/>
            </a:pPr>
            <a:r>
              <a:rPr lang="en-US" sz="2000" b="1" dirty="0"/>
              <a:t>	-</a:t>
            </a:r>
            <a:r>
              <a:rPr lang="en-US" sz="2000" dirty="0"/>
              <a:t>Even though spill size was small (~50 mL) this was an 	emergency because respiratory protection was required to 	clean it (toxic vapor, lachrymator). Labs should not clean spills 	requiring a respirator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dirty="0"/>
              <a:t>-Bottle was not in secondary containment, causing spill to 	spread	</a:t>
            </a:r>
            <a:r>
              <a:rPr lang="en-US" sz="2000" b="1" dirty="0"/>
              <a:t>	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dirty="0"/>
              <a:t>-Potentially sensitive monomers should be labeled with 	date of receipt to ensure old or potentially compromised 	bottles are disposed of (even with stabilizer) </a:t>
            </a:r>
          </a:p>
        </p:txBody>
      </p:sp>
    </p:spTree>
    <p:extLst>
      <p:ext uri="{BB962C8B-B14F-4D97-AF65-F5344CB8AC3E}">
        <p14:creationId xmlns:p14="http://schemas.microsoft.com/office/powerpoint/2010/main" val="375387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643</TotalTime>
  <Words>148</Words>
  <Application>Microsoft Macintosh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Incident Summary for CCE  </vt:lpstr>
      <vt:lpstr>Overview of Incidents</vt:lpstr>
      <vt:lpstr>Equipment Related</vt:lpstr>
      <vt:lpstr>Chemical Exposures</vt:lpstr>
      <vt:lpstr>Chemical Spill</vt:lpstr>
    </vt:vector>
  </TitlesOfParts>
  <Company>Caltech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Siladke, Nathan A.</dc:creator>
  <cp:lastModifiedBy>Microsoft Office User</cp:lastModifiedBy>
  <cp:revision>59</cp:revision>
  <dcterms:created xsi:type="dcterms:W3CDTF">2018-08-29T19:21:06Z</dcterms:created>
  <dcterms:modified xsi:type="dcterms:W3CDTF">2019-02-22T18:53:02Z</dcterms:modified>
</cp:coreProperties>
</file>