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4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9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4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1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8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8854-CC40-4811-A0D9-60E5D0AB5176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86B7-25E2-49E6-AFB9-6AC6937BF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3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Incident Summary for CCE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Academic Year 2017-current </a:t>
            </a:r>
          </a:p>
        </p:txBody>
      </p:sp>
    </p:spTree>
    <p:extLst>
      <p:ext uri="{BB962C8B-B14F-4D97-AF65-F5344CB8AC3E}">
        <p14:creationId xmlns:p14="http://schemas.microsoft.com/office/powerpoint/2010/main" val="94667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1690689"/>
            <a:ext cx="834909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Equipment related: 5 minor, no injuries (2 non-events) </a:t>
            </a:r>
          </a:p>
          <a:p>
            <a:r>
              <a:rPr lang="en-US" dirty="0" smtClean="0"/>
              <a:t>Chemical exposures: 2 minor, no injuries</a:t>
            </a:r>
          </a:p>
          <a:p>
            <a:r>
              <a:rPr lang="en-US" dirty="0" smtClean="0"/>
              <a:t>Chemical spills: 3 occurred, no injuries</a:t>
            </a:r>
          </a:p>
          <a:p>
            <a:r>
              <a:rPr lang="en-US" dirty="0" smtClean="0"/>
              <a:t>Cuts/Injuries: 1 incident</a:t>
            </a:r>
          </a:p>
          <a:p>
            <a:r>
              <a:rPr lang="en-US" dirty="0" smtClean="0"/>
              <a:t>Fires: 1 incident, no injuries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Overall lesson learned</a:t>
            </a:r>
            <a:r>
              <a:rPr lang="en-US" dirty="0" smtClean="0"/>
              <a:t>: Need to establish a culture where researchers identify hazards, assess risks, and mitigate those risks prior to doing work.  Safety in not an ‘extra’, it’s integrated into the way we do 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3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996"/>
            <a:ext cx="7886700" cy="87347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Equipment Related Incidents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741"/>
            <a:ext cx="7886700" cy="4351338"/>
          </a:xfrm>
        </p:spPr>
        <p:txBody>
          <a:bodyPr/>
          <a:lstStyle/>
          <a:p>
            <a:r>
              <a:rPr lang="en-US" b="1" dirty="0" smtClean="0"/>
              <a:t>H2 detector </a:t>
            </a:r>
            <a:r>
              <a:rPr lang="en-US" b="1" dirty="0" smtClean="0"/>
              <a:t>in </a:t>
            </a:r>
            <a:r>
              <a:rPr lang="en-US" b="1" dirty="0" smtClean="0"/>
              <a:t>alarm</a:t>
            </a:r>
            <a:r>
              <a:rPr lang="en-US" b="1" dirty="0" smtClean="0"/>
              <a:t>; Phosphine </a:t>
            </a:r>
            <a:r>
              <a:rPr lang="en-US" b="1" dirty="0"/>
              <a:t>detector in </a:t>
            </a:r>
            <a:r>
              <a:rPr lang="en-US" b="1" dirty="0" smtClean="0"/>
              <a:t>alarm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-Calibrate and maintain detectors</a:t>
            </a:r>
          </a:p>
          <a:p>
            <a:r>
              <a:rPr lang="en-US" b="1" dirty="0"/>
              <a:t>LN2 tank valve left on </a:t>
            </a:r>
            <a:r>
              <a:rPr lang="en-US" b="1" dirty="0" smtClean="0"/>
              <a:t>overnight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-Check lab before leaving for the night</a:t>
            </a:r>
            <a:endParaRPr lang="en-US" dirty="0" smtClean="0"/>
          </a:p>
          <a:p>
            <a:r>
              <a:rPr lang="en-US" b="1" dirty="0" smtClean="0"/>
              <a:t>Glassware drying rack fell off of </a:t>
            </a:r>
            <a:r>
              <a:rPr lang="en-US" b="1" dirty="0" smtClean="0"/>
              <a:t>wall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-Carpenter shop assessed all wall racks</a:t>
            </a:r>
            <a:endParaRPr lang="en-US" dirty="0" smtClean="0"/>
          </a:p>
          <a:p>
            <a:r>
              <a:rPr lang="en-US" b="1" dirty="0" smtClean="0"/>
              <a:t>Reaction flask broken prior to quench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-Check all glassware for defects before using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0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185"/>
            <a:ext cx="7886700" cy="84853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Chemical Exposures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716"/>
            <a:ext cx="7886700" cy="541158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1,2-dichloroethane </a:t>
            </a:r>
            <a:r>
              <a:rPr lang="en-US" b="1" dirty="0" smtClean="0"/>
              <a:t>exposure</a:t>
            </a:r>
            <a:r>
              <a:rPr lang="en-US" dirty="0" smtClean="0"/>
              <a:t>-needle became detached from syringe during transfer.  A </a:t>
            </a:r>
            <a:r>
              <a:rPr lang="en-US" dirty="0" smtClean="0"/>
              <a:t>few drops landed on researcher's face and rolled into </a:t>
            </a:r>
            <a:r>
              <a:rPr lang="en-US" dirty="0" smtClean="0"/>
              <a:t>eyes.  Eye protection was safety glasses over prescription, so large gap.</a:t>
            </a:r>
          </a:p>
          <a:p>
            <a:pPr marL="0" indent="0">
              <a:buNone/>
            </a:pPr>
            <a:r>
              <a:rPr lang="en-US" dirty="0" smtClean="0"/>
              <a:t>	-new student, mentor to more closely monitor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-wear proper PPE that fits</a:t>
            </a:r>
          </a:p>
          <a:p>
            <a:pPr marL="0" indent="0">
              <a:buNone/>
            </a:pPr>
            <a:r>
              <a:rPr lang="en-US" dirty="0" smtClean="0"/>
              <a:t>	-ensure needles are affixed securely to syringes 	and use </a:t>
            </a:r>
            <a:r>
              <a:rPr lang="en-US" dirty="0" err="1" smtClean="0"/>
              <a:t>parafilm</a:t>
            </a:r>
            <a:r>
              <a:rPr lang="en-US" dirty="0" smtClean="0"/>
              <a:t> to wrap and secure needles</a:t>
            </a:r>
          </a:p>
          <a:p>
            <a:pPr marL="0" indent="0">
              <a:buNone/>
            </a:pPr>
            <a:r>
              <a:rPr lang="en-US" dirty="0" smtClean="0"/>
              <a:t>	-pay attention to back pressure and force placed on 	a syringe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Base bath exposure</a:t>
            </a:r>
            <a:r>
              <a:rPr lang="en-US" dirty="0" smtClean="0"/>
              <a:t>-researcher dropped flask into bath when it slipped out of tweezers.  A few drops landed on face and rolled into </a:t>
            </a:r>
            <a:r>
              <a:rPr lang="en-US" dirty="0" smtClean="0"/>
              <a:t>eyes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-use proper equipment, tongs for holding flask vs. 	tweezers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173934"/>
            <a:ext cx="7886700" cy="7404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Chemical Spills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1105594"/>
            <a:ext cx="7886700" cy="544483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2-Mercaptoethanol bottle dropped</a:t>
            </a:r>
            <a:r>
              <a:rPr lang="en-US" dirty="0" smtClean="0"/>
              <a:t>: </a:t>
            </a:r>
            <a:r>
              <a:rPr lang="en-US" dirty="0" smtClean="0"/>
              <a:t>small spill </a:t>
            </a:r>
            <a:r>
              <a:rPr lang="en-US" dirty="0" smtClean="0"/>
              <a:t>was cleaned by </a:t>
            </a:r>
            <a:r>
              <a:rPr lang="en-US" dirty="0" smtClean="0"/>
              <a:t>researcher, but debris thrown in trash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-dispose of clean up material properly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-close doors to lab, lab under negative pressure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b="1" dirty="0" smtClean="0"/>
              <a:t>Overflowed </a:t>
            </a:r>
            <a:r>
              <a:rPr lang="en-US" b="1" dirty="0" smtClean="0"/>
              <a:t>quench of </a:t>
            </a:r>
            <a:r>
              <a:rPr lang="en-US" b="1" dirty="0" err="1" smtClean="0"/>
              <a:t>diethylaluminum</a:t>
            </a:r>
            <a:r>
              <a:rPr lang="en-US" b="1" dirty="0" smtClean="0"/>
              <a:t> cyanide</a:t>
            </a:r>
            <a:r>
              <a:rPr lang="en-US" dirty="0" smtClean="0"/>
              <a:t>: ice used as quench reagent, flask overflowed in fume </a:t>
            </a:r>
            <a:r>
              <a:rPr lang="en-US" dirty="0" smtClean="0"/>
              <a:t>hood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-quenching needs to be a controlled reaction, group to develop 	proper quenching protocol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4L bottle of dichloromethane dropped</a:t>
            </a:r>
            <a:r>
              <a:rPr lang="en-US" dirty="0" smtClean="0"/>
              <a:t>: researcher </a:t>
            </a:r>
            <a:r>
              <a:rPr lang="en-US" dirty="0" smtClean="0"/>
              <a:t>was restocking bottles when it slipped out of hand. Researcher cleaned </a:t>
            </a:r>
            <a:r>
              <a:rPr lang="en-US" dirty="0" smtClean="0"/>
              <a:t>up </a:t>
            </a:r>
            <a:r>
              <a:rPr lang="en-US" dirty="0" smtClean="0"/>
              <a:t>spill by themselves, then reported incident to Nate.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-Do not clean spills where respiratory protection is needed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-Notify others in the lab and evacuate, post signage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-Call security at x5000 to report spill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 this case, we would have just let it evaporate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8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Cuts/Injuries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9542"/>
            <a:ext cx="7886700" cy="4647421"/>
          </a:xfrm>
        </p:spPr>
        <p:txBody>
          <a:bodyPr/>
          <a:lstStyle/>
          <a:p>
            <a:r>
              <a:rPr lang="en-US" b="1" dirty="0" smtClean="0"/>
              <a:t>Lacerations to several fingers</a:t>
            </a:r>
            <a:r>
              <a:rPr lang="en-US" dirty="0" smtClean="0"/>
              <a:t>: while trying to remove glass adapter from rubber tubing, glass broke and cut researchers </a:t>
            </a:r>
            <a:r>
              <a:rPr lang="en-US" dirty="0" smtClean="0"/>
              <a:t>hand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-design out hazards and risks (</a:t>
            </a:r>
            <a:r>
              <a:rPr lang="en-US" sz="2400" dirty="0"/>
              <a:t>do not use glass </a:t>
            </a:r>
            <a:r>
              <a:rPr lang="en-US" sz="2400" dirty="0" smtClean="0"/>
              <a:t>	adapters</a:t>
            </a:r>
            <a:r>
              <a:rPr lang="en-US" sz="2400" dirty="0"/>
              <a:t>, use </a:t>
            </a:r>
            <a:r>
              <a:rPr lang="en-US" sz="2400" dirty="0" smtClean="0"/>
              <a:t>metal ones if possible)</a:t>
            </a:r>
          </a:p>
          <a:p>
            <a:pPr marL="0" indent="0">
              <a:buNone/>
            </a:pPr>
            <a:r>
              <a:rPr lang="en-US" sz="2400" dirty="0" smtClean="0"/>
              <a:t>	-do not force glass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-cut tubing to remove fragile objects</a:t>
            </a:r>
          </a:p>
        </p:txBody>
      </p:sp>
    </p:spTree>
    <p:extLst>
      <p:ext uri="{BB962C8B-B14F-4D97-AF65-F5344CB8AC3E}">
        <p14:creationId xmlns:p14="http://schemas.microsoft.com/office/powerpoint/2010/main" val="30554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8872"/>
            <a:ext cx="7886700" cy="65733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Fire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6210"/>
            <a:ext cx="7886700" cy="4971011"/>
          </a:xfrm>
        </p:spPr>
        <p:txBody>
          <a:bodyPr>
            <a:normAutofit/>
          </a:bodyPr>
          <a:lstStyle/>
          <a:p>
            <a:r>
              <a:rPr lang="en-US" dirty="0" smtClean="0"/>
              <a:t>Sealed reaction flask failed, leading to fire that was contained in fume hood but exacerbated by other materials in the fume hood.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-in general, should not seal heated reaction 	flasks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-hazard analysis for all reactions, especially 	unattended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-fume hood housekeeping, remove all 	unnecessary items (waste)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Fire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1162" y="2325081"/>
            <a:ext cx="3949932" cy="2962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682" y="2205412"/>
            <a:ext cx="4385735" cy="32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2017 CCE Top Findings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Incompatible chemical storage (41)</a:t>
            </a:r>
          </a:p>
          <a:p>
            <a:pPr marL="514350" indent="-514350">
              <a:buAutoNum type="arabicParenR"/>
            </a:pPr>
            <a:r>
              <a:rPr lang="en-US" dirty="0" smtClean="0"/>
              <a:t>Unlabeled containers (27)</a:t>
            </a:r>
          </a:p>
          <a:p>
            <a:pPr marL="514350" indent="-514350">
              <a:buAutoNum type="arabicParenR"/>
            </a:pPr>
            <a:r>
              <a:rPr lang="en-US" dirty="0" smtClean="0"/>
              <a:t>Electrical safety issues (27)</a:t>
            </a:r>
          </a:p>
          <a:p>
            <a:pPr marL="514350" indent="-514350">
              <a:buAutoNum type="arabicParenR"/>
            </a:pPr>
            <a:r>
              <a:rPr lang="en-US" dirty="0" smtClean="0"/>
              <a:t>Seismic security (23)</a:t>
            </a:r>
          </a:p>
          <a:p>
            <a:pPr marL="514350" indent="-514350">
              <a:buAutoNum type="arabicParenR"/>
            </a:pPr>
            <a:r>
              <a:rPr lang="en-US" dirty="0" smtClean="0"/>
              <a:t>Deficient housekeeping (17)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234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Incident Summary for CCE  </vt:lpstr>
      <vt:lpstr>Overview of Incidents</vt:lpstr>
      <vt:lpstr>Equipment Related Incidents</vt:lpstr>
      <vt:lpstr>Chemical Exposures</vt:lpstr>
      <vt:lpstr>Chemical Spills</vt:lpstr>
      <vt:lpstr>Cuts/Injuries</vt:lpstr>
      <vt:lpstr>Fire</vt:lpstr>
      <vt:lpstr>Fire </vt:lpstr>
      <vt:lpstr>2017 CCE Top Findings 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Summary for CCE</dc:title>
  <dc:creator>Siladke, Nathan A.</dc:creator>
  <cp:lastModifiedBy>Siladke, Nathan A.</cp:lastModifiedBy>
  <cp:revision>22</cp:revision>
  <dcterms:created xsi:type="dcterms:W3CDTF">2018-05-15T18:40:40Z</dcterms:created>
  <dcterms:modified xsi:type="dcterms:W3CDTF">2018-05-16T17:53:19Z</dcterms:modified>
</cp:coreProperties>
</file>