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orms.gle/ijan8tRur72qVHb6A" TargetMode="External"/><Relationship Id="rId3" Type="http://schemas.openxmlformats.org/officeDocument/2006/relationships/hyperlink" Target="https://docs.google.com/forms/d/e/1FAIpQLSfbbjbkY0q0rX1uzUEUJLB7zvwC7RtC302Dlc239WMAgy55vw/viewform?usp=sf_link" TargetMode="External"/><Relationship Id="rId4" Type="http://schemas.openxmlformats.org/officeDocument/2006/relationships/hyperlink" Target="https://join.slack.com/t/wibbe/shared_invite/zt-g4lyrv4k-8ikPgHOPPwtFfp4YBMZJmA" TargetMode="External"/><Relationship Id="rId5" Type="http://schemas.openxmlformats.org/officeDocument/2006/relationships/hyperlink" Target="http://wibbe.caltech.edu/" TargetMode="External"/><Relationship Id="rId6" Type="http://schemas.openxmlformats.org/officeDocument/2006/relationships/hyperlink" Target="mailto:namita@caltech.edu" TargetMode="External"/><Relationship Id="rId7" Type="http://schemas.openxmlformats.org/officeDocument/2006/relationships/hyperlink" Target="mailto:jgriffit@caltech.edu" TargetMode="External"/><Relationship Id="rId8" Type="http://schemas.openxmlformats.org/officeDocument/2006/relationships/hyperlink" Target="mailto:acaciaho@caltech.edu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b9d59a86e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b9d59a86e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b9d59a86e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b9d59a86e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b9d59a86ea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b9d59a86ea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b9d59a86ea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b9d59a86ea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Link to join WiBBE group listserv: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https://forms.gle/ijan8tRur72qVHb6A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Link to request a welcome packet: </a:t>
            </a:r>
            <a:r>
              <a:rPr lang="en" sz="1150" u="sng">
                <a:solidFill>
                  <a:schemeClr val="hlink"/>
                </a:solidFill>
                <a:hlinkClick r:id="rId3"/>
              </a:rPr>
              <a:t>https://docs.google.com/forms/d/e/1FAIpQLSfbbjbkY0q0rX1uzUEUJLB7zvwC7RtC302Dlc239WMAgy55vw/viewform?usp=sf_link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Link to Slack: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https://join.slack.com/t/wibbe/shared_invite/zt-g4lyrv4k-8ikPgHOPPwtFfp4YBMZJmA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Twitter handle: @CaltechWiBBE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Website: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http://wibbe.caltech.edu/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 us: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-Namita </a:t>
            </a:r>
            <a:r>
              <a:rPr lang="en" u="sng">
                <a:solidFill>
                  <a:schemeClr val="hlink"/>
                </a:solidFill>
                <a:hlinkClick r:id="rId6"/>
              </a:rPr>
              <a:t>namita@caltech.edu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-Jess </a:t>
            </a:r>
            <a:r>
              <a:rPr lang="en" u="sng">
                <a:solidFill>
                  <a:schemeClr val="hlink"/>
                </a:solidFill>
                <a:hlinkClick r:id="rId7"/>
              </a:rPr>
              <a:t>jgriffit@caltech.edu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-Acacia </a:t>
            </a:r>
            <a:r>
              <a:rPr lang="en" u="sng">
                <a:solidFill>
                  <a:schemeClr val="hlink"/>
                </a:solidFill>
                <a:hlinkClick r:id="rId8"/>
              </a:rPr>
              <a:t>acaciaho@caltech.edu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1" Type="http://schemas.openxmlformats.org/officeDocument/2006/relationships/hyperlink" Target="https://inclusive.caltech.edu/about/demographic-data#current-gender-diversity" TargetMode="External"/><Relationship Id="rId10" Type="http://schemas.openxmlformats.org/officeDocument/2006/relationships/image" Target="../media/image16.png"/><Relationship Id="rId12" Type="http://schemas.openxmlformats.org/officeDocument/2006/relationships/hyperlink" Target="https://caltechforblacklives.com/resources/" TargetMode="External"/><Relationship Id="rId9" Type="http://schemas.openxmlformats.org/officeDocument/2006/relationships/image" Target="../media/image15.png"/><Relationship Id="rId5" Type="http://schemas.openxmlformats.org/officeDocument/2006/relationships/image" Target="../media/image4.png"/><Relationship Id="rId6" Type="http://schemas.openxmlformats.org/officeDocument/2006/relationships/image" Target="../media/image19.jpg"/><Relationship Id="rId7" Type="http://schemas.openxmlformats.org/officeDocument/2006/relationships/image" Target="../media/image13.png"/><Relationship Id="rId8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hyperlink" Target="https://caltechforblacklives.com/" TargetMode="External"/><Relationship Id="rId11" Type="http://schemas.openxmlformats.org/officeDocument/2006/relationships/image" Target="../media/image20.png"/><Relationship Id="rId10" Type="http://schemas.openxmlformats.org/officeDocument/2006/relationships/image" Target="../media/image9.png"/><Relationship Id="rId9" Type="http://schemas.openxmlformats.org/officeDocument/2006/relationships/image" Target="../media/image14.png"/><Relationship Id="rId5" Type="http://schemas.openxmlformats.org/officeDocument/2006/relationships/hyperlink" Target="http://diversity.caltech.edu/" TargetMode="External"/><Relationship Id="rId6" Type="http://schemas.openxmlformats.org/officeDocument/2006/relationships/image" Target="../media/image11.png"/><Relationship Id="rId7" Type="http://schemas.openxmlformats.org/officeDocument/2006/relationships/image" Target="../media/image8.png"/><Relationship Id="rId8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E7D0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00" y="786950"/>
            <a:ext cx="3771524" cy="37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idx="4294967295" type="body"/>
          </p:nvPr>
        </p:nvSpPr>
        <p:spPr>
          <a:xfrm>
            <a:off x="4217675" y="786925"/>
            <a:ext cx="4845900" cy="37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A</a:t>
            </a:r>
            <a:r>
              <a:rPr lang="en" sz="1600">
                <a:solidFill>
                  <a:schemeClr val="dk1"/>
                </a:solidFill>
              </a:rPr>
              <a:t> supportive community of women* within the division connecting members across all stages in career and walks of life with resources for personal and professional growth. We achieve this by: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en" sz="1600">
                <a:solidFill>
                  <a:schemeClr val="dk1"/>
                </a:solidFill>
              </a:rPr>
              <a:t>promoting professional development,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en" sz="1600">
                <a:solidFill>
                  <a:schemeClr val="dk1"/>
                </a:solidFill>
              </a:rPr>
              <a:t>facilitating meaningful mentorship and networking, and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en" sz="1600">
                <a:solidFill>
                  <a:schemeClr val="dk1"/>
                </a:solidFill>
              </a:rPr>
              <a:t>advocating for broader support of our community members.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300">
                <a:solidFill>
                  <a:srgbClr val="0B5394"/>
                </a:solidFill>
              </a:rPr>
              <a:t>We use an inclusive definition of "woman" and "female" and we welcome trans women, genderqueer women and non-binary people. We believe in supporting the many intersections of our members' identities, such as (but not limited to) race, sexual orientation, gender expression, socioeconomic class, and immigrant/indigenous status.</a:t>
            </a:r>
            <a:endParaRPr i="1" sz="1300">
              <a:solidFill>
                <a:srgbClr val="0B5394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3600"/>
              </a:spcBef>
              <a:spcAft>
                <a:spcPts val="1200"/>
              </a:spcAft>
              <a:buNone/>
            </a:pPr>
            <a:r>
              <a:t/>
            </a:r>
            <a:endParaRPr sz="2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I get as a member of the WiBBE community?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2125000" y="2506050"/>
            <a:ext cx="5478600" cy="25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Programs and Resources</a:t>
            </a:r>
            <a:r>
              <a:rPr b="1" lang="en"/>
              <a:t>:</a:t>
            </a:r>
            <a:endParaRPr b="1"/>
          </a:p>
          <a:p>
            <a:pPr indent="-3365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1-1 </a:t>
            </a:r>
            <a:r>
              <a:rPr lang="en" sz="1700"/>
              <a:t>Mentorship Program</a:t>
            </a:r>
            <a:endParaRPr sz="1700"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Postdoc and New Student Welcome Kits</a:t>
            </a:r>
            <a:endParaRPr sz="1700"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Advocacy (Statements and Initiatives)</a:t>
            </a:r>
            <a:endParaRPr sz="1700"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‘Meet the Speaker’ series</a:t>
            </a:r>
            <a:endParaRPr sz="1700"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Extremely fun social events (WiBBE events, and ‘WiBBE and Friends’ events)</a:t>
            </a:r>
            <a:endParaRPr sz="1700"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Professional Development Programs</a:t>
            </a:r>
            <a:endParaRPr sz="17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700"/>
              <a:t>HerStories Women’s Retreat</a:t>
            </a:r>
            <a:endParaRPr sz="1300"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48" y="651125"/>
            <a:ext cx="1332477" cy="174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4176" y="668025"/>
            <a:ext cx="2366151" cy="174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0793" y="668025"/>
            <a:ext cx="2587008" cy="174270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1471325" y="2043250"/>
            <a:ext cx="245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FF"/>
                </a:solidFill>
              </a:rPr>
              <a:t>Family Tie Dye Event 2019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506575" y="1871325"/>
            <a:ext cx="245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FF"/>
                </a:solidFill>
              </a:rPr>
              <a:t>WiBBE and Friends Ice Cream Social</a:t>
            </a:r>
            <a:endParaRPr>
              <a:solidFill>
                <a:srgbClr val="00FFFF"/>
              </a:solidFill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60872" y="668035"/>
            <a:ext cx="2459401" cy="174270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3961025" y="2066625"/>
            <a:ext cx="245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FF"/>
                </a:solidFill>
              </a:rPr>
              <a:t>Virtual Chinese New Year </a:t>
            </a:r>
            <a:endParaRPr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9975" y="1381050"/>
            <a:ext cx="1940225" cy="148281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9800" y="3185250"/>
            <a:ext cx="2037001" cy="135157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5" name="Google Shape;75;p15"/>
          <p:cNvSpPr txBox="1"/>
          <p:nvPr>
            <p:ph type="title"/>
          </p:nvPr>
        </p:nvSpPr>
        <p:spPr>
          <a:xfrm>
            <a:off x="0" y="0"/>
            <a:ext cx="9144000" cy="484500"/>
          </a:xfrm>
          <a:prstGeom prst="rect">
            <a:avLst/>
          </a:prstGeom>
          <a:solidFill>
            <a:srgbClr val="FCE5CD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Honoring our Commitment to Honest Recruitment</a:t>
            </a:r>
            <a:endParaRPr/>
          </a:p>
        </p:txBody>
      </p:sp>
      <p:sp>
        <p:nvSpPr>
          <p:cNvPr id="76" name="Google Shape;76;p15"/>
          <p:cNvSpPr txBox="1"/>
          <p:nvPr>
            <p:ph idx="1" type="body"/>
          </p:nvPr>
        </p:nvSpPr>
        <p:spPr>
          <a:xfrm>
            <a:off x="2359225" y="1381050"/>
            <a:ext cx="2949000" cy="3477900"/>
          </a:xfrm>
          <a:prstGeom prst="rect">
            <a:avLst/>
          </a:prstGeom>
          <a:solidFill>
            <a:srgbClr val="D0E0E3"/>
          </a:solidFill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WiBBE Advocacy Tracker</a:t>
            </a:r>
            <a:r>
              <a:rPr b="1" lang="en"/>
              <a:t>:</a:t>
            </a:r>
            <a:endParaRPr b="1"/>
          </a:p>
          <a:p>
            <a:pPr indent="-30003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Additional Stipend Support for Graduate Student Parents ✅</a:t>
            </a:r>
            <a:endParaRPr/>
          </a:p>
          <a:p>
            <a:pPr indent="-300037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Increase Affordable Childcare Availability for Grad Student and Postdoc Parents 🔜</a:t>
            </a:r>
            <a:endParaRPr/>
          </a:p>
          <a:p>
            <a:pPr indent="-300037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Inclusive Campus Climate: Rename Buildings Named After Eugenicists 🔂 </a:t>
            </a:r>
            <a:endParaRPr/>
          </a:p>
          <a:p>
            <a:pPr indent="-300037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Spreading the Diversity, Equity and Inclusion Workload by:</a:t>
            </a:r>
            <a:endParaRPr/>
          </a:p>
          <a:p>
            <a:pPr indent="-284162" lvl="1" marL="914400" rtl="0" algn="l"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Creating a Dedicated DEI Team in the BBE Division ✅</a:t>
            </a:r>
            <a:endParaRPr/>
          </a:p>
          <a:p>
            <a:pPr indent="-284162" lvl="1" marL="914400" rtl="0" algn="l">
              <a:spcBef>
                <a:spcPts val="1000"/>
              </a:spcBef>
              <a:spcAft>
                <a:spcPts val="1000"/>
              </a:spcAft>
              <a:buSzPct val="100000"/>
              <a:buChar char="○"/>
            </a:pPr>
            <a:r>
              <a:rPr lang="en"/>
              <a:t>Creating funded awards/fellowship positions for student driven diversity initiatives 🚧</a:t>
            </a:r>
            <a:endParaRPr/>
          </a:p>
        </p:txBody>
      </p:sp>
      <p:pic>
        <p:nvPicPr>
          <p:cNvPr id="77" name="Google Shape;77;p15"/>
          <p:cNvPicPr preferRelativeResize="0"/>
          <p:nvPr/>
        </p:nvPicPr>
        <p:blipFill rotWithShape="1">
          <a:blip r:embed="rId5">
            <a:alphaModFix/>
          </a:blip>
          <a:srcRect b="0" l="0" r="4888" t="0"/>
          <a:stretch/>
        </p:blipFill>
        <p:spPr>
          <a:xfrm>
            <a:off x="6012550" y="3897625"/>
            <a:ext cx="1347650" cy="9925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593075"/>
            <a:ext cx="2079014" cy="426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2339825" y="549750"/>
            <a:ext cx="6578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🚧 </a:t>
            </a:r>
            <a:r>
              <a:rPr lang="en">
                <a:solidFill>
                  <a:srgbClr val="FF0000"/>
                </a:solidFill>
              </a:rPr>
              <a:t>Caltech does not have a strong track record for racial or gender equity </a:t>
            </a:r>
            <a:r>
              <a:rPr lang="en">
                <a:solidFill>
                  <a:schemeClr val="dk1"/>
                </a:solidFill>
              </a:rPr>
              <a:t>🚧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However, there is an active community of scientists here who are highly dedicated to transforming the existing culture, and many in BBE are part of it.</a:t>
            </a:r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08375" y="3185250"/>
            <a:ext cx="1317116" cy="17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 rotWithShape="1">
          <a:blip r:embed="rId8">
            <a:alphaModFix/>
          </a:blip>
          <a:srcRect b="75210" l="-880" r="880" t="0"/>
          <a:stretch/>
        </p:blipFill>
        <p:spPr>
          <a:xfrm>
            <a:off x="37200" y="723150"/>
            <a:ext cx="2064415" cy="4844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03438" y="1949575"/>
            <a:ext cx="805461" cy="9925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3" name="Google Shape;83;p15"/>
          <p:cNvPicPr preferRelativeResize="0"/>
          <p:nvPr/>
        </p:nvPicPr>
        <p:blipFill rotWithShape="1">
          <a:blip r:embed="rId10">
            <a:alphaModFix/>
          </a:blip>
          <a:srcRect b="64644" l="0" r="0" t="0"/>
          <a:stretch/>
        </p:blipFill>
        <p:spPr>
          <a:xfrm>
            <a:off x="7451400" y="1381062"/>
            <a:ext cx="1404625" cy="62377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10">
            <a:alphaModFix/>
          </a:blip>
          <a:srcRect b="4125" l="42199" r="37605" t="80430"/>
          <a:stretch/>
        </p:blipFill>
        <p:spPr>
          <a:xfrm>
            <a:off x="8342025" y="1677588"/>
            <a:ext cx="542400" cy="5210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5" name="Google Shape;85;p15"/>
          <p:cNvSpPr txBox="1"/>
          <p:nvPr/>
        </p:nvSpPr>
        <p:spPr>
          <a:xfrm>
            <a:off x="5372000" y="2901400"/>
            <a:ext cx="2037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↑ </a:t>
            </a:r>
            <a:r>
              <a:rPr lang="en" sz="400" u="sng">
                <a:solidFill>
                  <a:schemeClr val="hlink"/>
                </a:solidFill>
                <a:hlinkClick r:id="rId11"/>
              </a:rPr>
              <a:t>https://inclusive.caltech.edu/about/demographic-data#current-gender-diversity</a:t>
            </a:r>
            <a:endParaRPr sz="1300"/>
          </a:p>
        </p:txBody>
      </p:sp>
      <p:sp>
        <p:nvSpPr>
          <p:cNvPr id="86" name="Google Shape;86;p15"/>
          <p:cNvSpPr txBox="1"/>
          <p:nvPr/>
        </p:nvSpPr>
        <p:spPr>
          <a:xfrm>
            <a:off x="7472775" y="2253350"/>
            <a:ext cx="14046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For more details about racism and antiracism at Caltech, visit C4BL: </a:t>
            </a:r>
            <a:r>
              <a:rPr lang="en" sz="900" u="sng">
                <a:solidFill>
                  <a:schemeClr val="hlink"/>
                </a:solidFill>
                <a:hlinkClick r:id="rId12"/>
              </a:rPr>
              <a:t>https://caltechforblacklives.com/resources/</a:t>
            </a:r>
            <a:endParaRPr sz="9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60300"/>
            <a:ext cx="3403025" cy="380024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>
            <p:ph type="title"/>
          </p:nvPr>
        </p:nvSpPr>
        <p:spPr>
          <a:xfrm>
            <a:off x="0" y="104800"/>
            <a:ext cx="8664300" cy="8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Join our community and expand your impact in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(and enjoyment of) grad school!</a:t>
            </a:r>
            <a:endParaRPr/>
          </a:p>
        </p:txBody>
      </p:sp>
      <p:sp>
        <p:nvSpPr>
          <p:cNvPr id="93" name="Google Shape;93;p16"/>
          <p:cNvSpPr txBox="1"/>
          <p:nvPr>
            <p:ph idx="1" type="body"/>
          </p:nvPr>
        </p:nvSpPr>
        <p:spPr>
          <a:xfrm>
            <a:off x="3629150" y="4022350"/>
            <a:ext cx="5229000" cy="97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1130"/>
              <a:t>Best of luck with your application process! </a:t>
            </a:r>
            <a:r>
              <a:rPr b="1" lang="en" sz="1130"/>
              <a:t>Wherever you choose to go, find a community</a:t>
            </a:r>
            <a:r>
              <a:rPr lang="en" sz="1130"/>
              <a:t> in that place that will help you grow and thrive in science and life!</a:t>
            </a:r>
            <a:endParaRPr sz="1130"/>
          </a:p>
          <a:p>
            <a:pPr indent="0" lvl="0" marL="0" rtl="0" algn="l">
              <a:lnSpc>
                <a:spcPct val="65000"/>
              </a:lnSpc>
              <a:spcBef>
                <a:spcPts val="1200"/>
              </a:spcBef>
              <a:spcAft>
                <a:spcPts val="1200"/>
              </a:spcAft>
              <a:buSzPts val="358"/>
              <a:buNone/>
            </a:pPr>
            <a:r>
              <a:rPr lang="en" sz="1130"/>
              <a:t>O</a:t>
            </a:r>
            <a:r>
              <a:rPr lang="en" sz="1130"/>
              <a:t>ther Caltech groups that might interest you: </a:t>
            </a:r>
            <a:r>
              <a:rPr lang="en" sz="1130" u="sng">
                <a:solidFill>
                  <a:schemeClr val="hlink"/>
                </a:solidFill>
                <a:hlinkClick r:id="rId4"/>
              </a:rPr>
              <a:t>https://caltechforblacklives.com/</a:t>
            </a:r>
            <a:r>
              <a:rPr lang="en"/>
              <a:t>, </a:t>
            </a:r>
            <a:r>
              <a:rPr lang="en" sz="1130" u="sng">
                <a:solidFill>
                  <a:schemeClr val="hlink"/>
                </a:solidFill>
                <a:hlinkClick r:id="rId5"/>
              </a:rPr>
              <a:t>http://diversity.caltech.edu/</a:t>
            </a:r>
            <a:endParaRPr sz="1130"/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70825" y="3935000"/>
            <a:ext cx="952175" cy="95217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/>
        </p:nvSpPr>
        <p:spPr>
          <a:xfrm>
            <a:off x="3629150" y="1190238"/>
            <a:ext cx="481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Groups we are proud to collaborate with and support:</a:t>
            </a:r>
            <a:endParaRPr i="1"/>
          </a:p>
        </p:txBody>
      </p:sp>
      <p:pic>
        <p:nvPicPr>
          <p:cNvPr id="96" name="Google Shape;9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55413" y="1646610"/>
            <a:ext cx="3487536" cy="80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59800" y="2505887"/>
            <a:ext cx="1432500" cy="143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 rotWithShape="1">
          <a:blip r:embed="rId9">
            <a:alphaModFix/>
          </a:blip>
          <a:srcRect b="0" l="0" r="0" t="5589"/>
          <a:stretch/>
        </p:blipFill>
        <p:spPr>
          <a:xfrm>
            <a:off x="3953475" y="2856939"/>
            <a:ext cx="1347950" cy="802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11025" y="2634100"/>
            <a:ext cx="1232219" cy="124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175350" y="1590450"/>
            <a:ext cx="1432499" cy="979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